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00" r:id="rId1"/>
  </p:sldMasterIdLst>
  <p:notesMasterIdLst>
    <p:notesMasterId r:id="rId45"/>
  </p:notesMasterIdLst>
  <p:sldIdLst>
    <p:sldId id="331" r:id="rId2"/>
    <p:sldId id="480" r:id="rId3"/>
    <p:sldId id="463" r:id="rId4"/>
    <p:sldId id="644" r:id="rId5"/>
    <p:sldId id="643" r:id="rId6"/>
    <p:sldId id="645" r:id="rId7"/>
    <p:sldId id="646" r:id="rId8"/>
    <p:sldId id="647" r:id="rId9"/>
    <p:sldId id="648" r:id="rId10"/>
    <p:sldId id="649" r:id="rId11"/>
    <p:sldId id="650" r:id="rId12"/>
    <p:sldId id="651" r:id="rId13"/>
    <p:sldId id="652" r:id="rId14"/>
    <p:sldId id="653" r:id="rId15"/>
    <p:sldId id="654" r:id="rId16"/>
    <p:sldId id="655" r:id="rId17"/>
    <p:sldId id="656" r:id="rId18"/>
    <p:sldId id="560" r:id="rId19"/>
    <p:sldId id="561" r:id="rId20"/>
    <p:sldId id="600" r:id="rId21"/>
    <p:sldId id="639" r:id="rId22"/>
    <p:sldId id="568" r:id="rId23"/>
    <p:sldId id="569" r:id="rId24"/>
    <p:sldId id="756" r:id="rId25"/>
    <p:sldId id="570" r:id="rId26"/>
    <p:sldId id="571" r:id="rId27"/>
    <p:sldId id="757" r:id="rId28"/>
    <p:sldId id="572" r:id="rId29"/>
    <p:sldId id="573" r:id="rId30"/>
    <p:sldId id="574" r:id="rId31"/>
    <p:sldId id="575" r:id="rId32"/>
    <p:sldId id="576" r:id="rId33"/>
    <p:sldId id="577" r:id="rId34"/>
    <p:sldId id="578" r:id="rId35"/>
    <p:sldId id="579" r:id="rId36"/>
    <p:sldId id="602" r:id="rId37"/>
    <p:sldId id="763" r:id="rId38"/>
    <p:sldId id="759" r:id="rId39"/>
    <p:sldId id="760" r:id="rId40"/>
    <p:sldId id="761" r:id="rId41"/>
    <p:sldId id="762" r:id="rId42"/>
    <p:sldId id="301" r:id="rId43"/>
    <p:sldId id="758" r:id="rId4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189" autoAdjust="0"/>
    <p:restoredTop sz="86374" autoAdjust="0"/>
  </p:normalViewPr>
  <p:slideViewPr>
    <p:cSldViewPr>
      <p:cViewPr varScale="1">
        <p:scale>
          <a:sx n="115" d="100"/>
          <a:sy n="115" d="100"/>
        </p:scale>
        <p:origin x="1404" y="1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5074D02-EBEE-4B74-975B-DAEE24F80957}" type="datetimeFigureOut">
              <a:rPr lang="en-US" smtClean="0"/>
              <a:pPr/>
              <a:t>10/18/2021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DF26CC3-EFCF-4A9D-A98D-6CA252D4759C}" type="slidenum">
              <a:rPr lang="en-US" smtClean="0"/>
              <a:pPr/>
              <a:t>‹#›</a:t>
            </a:fld>
            <a:endParaRPr lang="en-US" dirty="0"/>
          </a:p>
        </p:txBody>
      </p:sp>
    </p:spTree>
    <p:extLst>
      <p:ext uri="{BB962C8B-B14F-4D97-AF65-F5344CB8AC3E}">
        <p14:creationId xmlns:p14="http://schemas.microsoft.com/office/powerpoint/2010/main" val="8167278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a:t>
            </a:fld>
            <a:endParaRPr lang="en-US" dirty="0"/>
          </a:p>
        </p:txBody>
      </p:sp>
    </p:spTree>
    <p:extLst>
      <p:ext uri="{BB962C8B-B14F-4D97-AF65-F5344CB8AC3E}">
        <p14:creationId xmlns:p14="http://schemas.microsoft.com/office/powerpoint/2010/main" val="36682309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10</a:t>
            </a:fld>
            <a:endParaRPr lang="en-US" dirty="0"/>
          </a:p>
        </p:txBody>
      </p:sp>
    </p:spTree>
    <p:extLst>
      <p:ext uri="{BB962C8B-B14F-4D97-AF65-F5344CB8AC3E}">
        <p14:creationId xmlns:p14="http://schemas.microsoft.com/office/powerpoint/2010/main" val="27782297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11</a:t>
            </a:fld>
            <a:endParaRPr lang="en-US" dirty="0"/>
          </a:p>
        </p:txBody>
      </p:sp>
    </p:spTree>
    <p:extLst>
      <p:ext uri="{BB962C8B-B14F-4D97-AF65-F5344CB8AC3E}">
        <p14:creationId xmlns:p14="http://schemas.microsoft.com/office/powerpoint/2010/main" val="8074289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12</a:t>
            </a:fld>
            <a:endParaRPr lang="en-US" dirty="0"/>
          </a:p>
        </p:txBody>
      </p:sp>
    </p:spTree>
    <p:extLst>
      <p:ext uri="{BB962C8B-B14F-4D97-AF65-F5344CB8AC3E}">
        <p14:creationId xmlns:p14="http://schemas.microsoft.com/office/powerpoint/2010/main" val="37356484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13</a:t>
            </a:fld>
            <a:endParaRPr lang="en-US" dirty="0"/>
          </a:p>
        </p:txBody>
      </p:sp>
    </p:spTree>
    <p:extLst>
      <p:ext uri="{BB962C8B-B14F-4D97-AF65-F5344CB8AC3E}">
        <p14:creationId xmlns:p14="http://schemas.microsoft.com/office/powerpoint/2010/main" val="40196650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14</a:t>
            </a:fld>
            <a:endParaRPr lang="en-US" dirty="0"/>
          </a:p>
        </p:txBody>
      </p:sp>
    </p:spTree>
    <p:extLst>
      <p:ext uri="{BB962C8B-B14F-4D97-AF65-F5344CB8AC3E}">
        <p14:creationId xmlns:p14="http://schemas.microsoft.com/office/powerpoint/2010/main" val="38572242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15</a:t>
            </a:fld>
            <a:endParaRPr lang="en-US" dirty="0"/>
          </a:p>
        </p:txBody>
      </p:sp>
    </p:spTree>
    <p:extLst>
      <p:ext uri="{BB962C8B-B14F-4D97-AF65-F5344CB8AC3E}">
        <p14:creationId xmlns:p14="http://schemas.microsoft.com/office/powerpoint/2010/main" val="16648679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16</a:t>
            </a:fld>
            <a:endParaRPr lang="en-US" dirty="0"/>
          </a:p>
        </p:txBody>
      </p:sp>
    </p:spTree>
    <p:extLst>
      <p:ext uri="{BB962C8B-B14F-4D97-AF65-F5344CB8AC3E}">
        <p14:creationId xmlns:p14="http://schemas.microsoft.com/office/powerpoint/2010/main" val="13690705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17</a:t>
            </a:fld>
            <a:endParaRPr lang="en-US" dirty="0"/>
          </a:p>
        </p:txBody>
      </p:sp>
    </p:spTree>
    <p:extLst>
      <p:ext uri="{BB962C8B-B14F-4D97-AF65-F5344CB8AC3E}">
        <p14:creationId xmlns:p14="http://schemas.microsoft.com/office/powerpoint/2010/main" val="40245948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18</a:t>
            </a:fld>
            <a:endParaRPr lang="en-US" dirty="0"/>
          </a:p>
        </p:txBody>
      </p:sp>
    </p:spTree>
    <p:extLst>
      <p:ext uri="{BB962C8B-B14F-4D97-AF65-F5344CB8AC3E}">
        <p14:creationId xmlns:p14="http://schemas.microsoft.com/office/powerpoint/2010/main" val="32551645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19</a:t>
            </a:fld>
            <a:endParaRPr lang="en-US" dirty="0"/>
          </a:p>
        </p:txBody>
      </p:sp>
    </p:spTree>
    <p:extLst>
      <p:ext uri="{BB962C8B-B14F-4D97-AF65-F5344CB8AC3E}">
        <p14:creationId xmlns:p14="http://schemas.microsoft.com/office/powerpoint/2010/main" val="37586219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a:t>
            </a:fld>
            <a:endParaRPr lang="en-US" dirty="0"/>
          </a:p>
        </p:txBody>
      </p:sp>
    </p:spTree>
    <p:extLst>
      <p:ext uri="{BB962C8B-B14F-4D97-AF65-F5344CB8AC3E}">
        <p14:creationId xmlns:p14="http://schemas.microsoft.com/office/powerpoint/2010/main" val="12051816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20</a:t>
            </a:fld>
            <a:endParaRPr lang="en-US" dirty="0"/>
          </a:p>
        </p:txBody>
      </p:sp>
    </p:spTree>
    <p:extLst>
      <p:ext uri="{BB962C8B-B14F-4D97-AF65-F5344CB8AC3E}">
        <p14:creationId xmlns:p14="http://schemas.microsoft.com/office/powerpoint/2010/main" val="21014077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21</a:t>
            </a:fld>
            <a:endParaRPr lang="en-US" dirty="0"/>
          </a:p>
        </p:txBody>
      </p:sp>
    </p:spTree>
    <p:extLst>
      <p:ext uri="{BB962C8B-B14F-4D97-AF65-F5344CB8AC3E}">
        <p14:creationId xmlns:p14="http://schemas.microsoft.com/office/powerpoint/2010/main" val="20081521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22</a:t>
            </a:fld>
            <a:endParaRPr lang="en-US" dirty="0"/>
          </a:p>
        </p:txBody>
      </p:sp>
    </p:spTree>
    <p:extLst>
      <p:ext uri="{BB962C8B-B14F-4D97-AF65-F5344CB8AC3E}">
        <p14:creationId xmlns:p14="http://schemas.microsoft.com/office/powerpoint/2010/main" val="6100755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23</a:t>
            </a:fld>
            <a:endParaRPr lang="en-US" dirty="0"/>
          </a:p>
        </p:txBody>
      </p:sp>
    </p:spTree>
    <p:extLst>
      <p:ext uri="{BB962C8B-B14F-4D97-AF65-F5344CB8AC3E}">
        <p14:creationId xmlns:p14="http://schemas.microsoft.com/office/powerpoint/2010/main" val="28333515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24</a:t>
            </a:fld>
            <a:endParaRPr lang="en-US" dirty="0"/>
          </a:p>
        </p:txBody>
      </p:sp>
    </p:spTree>
    <p:extLst>
      <p:ext uri="{BB962C8B-B14F-4D97-AF65-F5344CB8AC3E}">
        <p14:creationId xmlns:p14="http://schemas.microsoft.com/office/powerpoint/2010/main" val="28333515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25</a:t>
            </a:fld>
            <a:endParaRPr lang="en-US" dirty="0"/>
          </a:p>
        </p:txBody>
      </p:sp>
    </p:spTree>
    <p:extLst>
      <p:ext uri="{BB962C8B-B14F-4D97-AF65-F5344CB8AC3E}">
        <p14:creationId xmlns:p14="http://schemas.microsoft.com/office/powerpoint/2010/main" val="29671803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26</a:t>
            </a:fld>
            <a:endParaRPr lang="en-US" dirty="0"/>
          </a:p>
        </p:txBody>
      </p:sp>
    </p:spTree>
    <p:extLst>
      <p:ext uri="{BB962C8B-B14F-4D97-AF65-F5344CB8AC3E}">
        <p14:creationId xmlns:p14="http://schemas.microsoft.com/office/powerpoint/2010/main" val="19630394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27</a:t>
            </a:fld>
            <a:endParaRPr lang="en-US" dirty="0"/>
          </a:p>
        </p:txBody>
      </p:sp>
    </p:spTree>
    <p:extLst>
      <p:ext uri="{BB962C8B-B14F-4D97-AF65-F5344CB8AC3E}">
        <p14:creationId xmlns:p14="http://schemas.microsoft.com/office/powerpoint/2010/main" val="10881482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28</a:t>
            </a:fld>
            <a:endParaRPr lang="en-US" dirty="0"/>
          </a:p>
        </p:txBody>
      </p:sp>
    </p:spTree>
    <p:extLst>
      <p:ext uri="{BB962C8B-B14F-4D97-AF65-F5344CB8AC3E}">
        <p14:creationId xmlns:p14="http://schemas.microsoft.com/office/powerpoint/2010/main" val="108814826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29</a:t>
            </a:fld>
            <a:endParaRPr lang="en-US" dirty="0"/>
          </a:p>
        </p:txBody>
      </p:sp>
    </p:spTree>
    <p:extLst>
      <p:ext uri="{BB962C8B-B14F-4D97-AF65-F5344CB8AC3E}">
        <p14:creationId xmlns:p14="http://schemas.microsoft.com/office/powerpoint/2010/main" val="30472882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a:t>
            </a:fld>
            <a:endParaRPr lang="en-US" dirty="0"/>
          </a:p>
        </p:txBody>
      </p:sp>
    </p:spTree>
    <p:extLst>
      <p:ext uri="{BB962C8B-B14F-4D97-AF65-F5344CB8AC3E}">
        <p14:creationId xmlns:p14="http://schemas.microsoft.com/office/powerpoint/2010/main" val="113439932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30</a:t>
            </a:fld>
            <a:endParaRPr lang="en-US" dirty="0"/>
          </a:p>
        </p:txBody>
      </p:sp>
    </p:spTree>
    <p:extLst>
      <p:ext uri="{BB962C8B-B14F-4D97-AF65-F5344CB8AC3E}">
        <p14:creationId xmlns:p14="http://schemas.microsoft.com/office/powerpoint/2010/main" val="142372636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31</a:t>
            </a:fld>
            <a:endParaRPr lang="en-US" dirty="0"/>
          </a:p>
        </p:txBody>
      </p:sp>
    </p:spTree>
    <p:extLst>
      <p:ext uri="{BB962C8B-B14F-4D97-AF65-F5344CB8AC3E}">
        <p14:creationId xmlns:p14="http://schemas.microsoft.com/office/powerpoint/2010/main" val="389335303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32</a:t>
            </a:fld>
            <a:endParaRPr lang="en-US" dirty="0"/>
          </a:p>
        </p:txBody>
      </p:sp>
    </p:spTree>
    <p:extLst>
      <p:ext uri="{BB962C8B-B14F-4D97-AF65-F5344CB8AC3E}">
        <p14:creationId xmlns:p14="http://schemas.microsoft.com/office/powerpoint/2010/main" val="41971300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33</a:t>
            </a:fld>
            <a:endParaRPr lang="en-US" dirty="0"/>
          </a:p>
        </p:txBody>
      </p:sp>
    </p:spTree>
    <p:extLst>
      <p:ext uri="{BB962C8B-B14F-4D97-AF65-F5344CB8AC3E}">
        <p14:creationId xmlns:p14="http://schemas.microsoft.com/office/powerpoint/2010/main" val="376550978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34</a:t>
            </a:fld>
            <a:endParaRPr lang="en-US" dirty="0"/>
          </a:p>
        </p:txBody>
      </p:sp>
    </p:spTree>
    <p:extLst>
      <p:ext uri="{BB962C8B-B14F-4D97-AF65-F5344CB8AC3E}">
        <p14:creationId xmlns:p14="http://schemas.microsoft.com/office/powerpoint/2010/main" val="328675677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35</a:t>
            </a:fld>
            <a:endParaRPr lang="en-US" dirty="0"/>
          </a:p>
        </p:txBody>
      </p:sp>
    </p:spTree>
    <p:extLst>
      <p:ext uri="{BB962C8B-B14F-4D97-AF65-F5344CB8AC3E}">
        <p14:creationId xmlns:p14="http://schemas.microsoft.com/office/powerpoint/2010/main" val="400696407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36</a:t>
            </a:fld>
            <a:endParaRPr lang="en-US" dirty="0"/>
          </a:p>
        </p:txBody>
      </p:sp>
    </p:spTree>
    <p:extLst>
      <p:ext uri="{BB962C8B-B14F-4D97-AF65-F5344CB8AC3E}">
        <p14:creationId xmlns:p14="http://schemas.microsoft.com/office/powerpoint/2010/main" val="427431419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37</a:t>
            </a:fld>
            <a:endParaRPr lang="en-US" dirty="0"/>
          </a:p>
        </p:txBody>
      </p:sp>
    </p:spTree>
    <p:extLst>
      <p:ext uri="{BB962C8B-B14F-4D97-AF65-F5344CB8AC3E}">
        <p14:creationId xmlns:p14="http://schemas.microsoft.com/office/powerpoint/2010/main" val="399228929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38</a:t>
            </a:fld>
            <a:endParaRPr lang="en-US" dirty="0"/>
          </a:p>
        </p:txBody>
      </p:sp>
    </p:spTree>
    <p:extLst>
      <p:ext uri="{BB962C8B-B14F-4D97-AF65-F5344CB8AC3E}">
        <p14:creationId xmlns:p14="http://schemas.microsoft.com/office/powerpoint/2010/main" val="303334666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39</a:t>
            </a:fld>
            <a:endParaRPr lang="en-US" dirty="0"/>
          </a:p>
        </p:txBody>
      </p:sp>
    </p:spTree>
    <p:extLst>
      <p:ext uri="{BB962C8B-B14F-4D97-AF65-F5344CB8AC3E}">
        <p14:creationId xmlns:p14="http://schemas.microsoft.com/office/powerpoint/2010/main" val="42450674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a:t>
            </a:fld>
            <a:endParaRPr lang="en-US" dirty="0"/>
          </a:p>
        </p:txBody>
      </p:sp>
    </p:spTree>
    <p:extLst>
      <p:ext uri="{BB962C8B-B14F-4D97-AF65-F5344CB8AC3E}">
        <p14:creationId xmlns:p14="http://schemas.microsoft.com/office/powerpoint/2010/main" val="123591112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40</a:t>
            </a:fld>
            <a:endParaRPr lang="en-US" dirty="0"/>
          </a:p>
        </p:txBody>
      </p:sp>
    </p:spTree>
    <p:extLst>
      <p:ext uri="{BB962C8B-B14F-4D97-AF65-F5344CB8AC3E}">
        <p14:creationId xmlns:p14="http://schemas.microsoft.com/office/powerpoint/2010/main" val="228136076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41</a:t>
            </a:fld>
            <a:endParaRPr lang="en-US" dirty="0"/>
          </a:p>
        </p:txBody>
      </p:sp>
    </p:spTree>
    <p:extLst>
      <p:ext uri="{BB962C8B-B14F-4D97-AF65-F5344CB8AC3E}">
        <p14:creationId xmlns:p14="http://schemas.microsoft.com/office/powerpoint/2010/main" val="375997489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42</a:t>
            </a:fld>
            <a:endParaRPr lang="en-US" dirty="0"/>
          </a:p>
        </p:txBody>
      </p:sp>
    </p:spTree>
    <p:extLst>
      <p:ext uri="{BB962C8B-B14F-4D97-AF65-F5344CB8AC3E}">
        <p14:creationId xmlns:p14="http://schemas.microsoft.com/office/powerpoint/2010/main" val="227741399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F26CC3-EFCF-4A9D-A98D-6CA252D4759C}" type="slidenum">
              <a:rPr lang="en-US" smtClean="0"/>
              <a:pPr/>
              <a:t>43</a:t>
            </a:fld>
            <a:endParaRPr lang="en-US" dirty="0"/>
          </a:p>
        </p:txBody>
      </p:sp>
    </p:spTree>
    <p:extLst>
      <p:ext uri="{BB962C8B-B14F-4D97-AF65-F5344CB8AC3E}">
        <p14:creationId xmlns:p14="http://schemas.microsoft.com/office/powerpoint/2010/main" val="22775505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5</a:t>
            </a:fld>
            <a:endParaRPr lang="en-US" dirty="0"/>
          </a:p>
        </p:txBody>
      </p:sp>
    </p:spTree>
    <p:extLst>
      <p:ext uri="{BB962C8B-B14F-4D97-AF65-F5344CB8AC3E}">
        <p14:creationId xmlns:p14="http://schemas.microsoft.com/office/powerpoint/2010/main" val="10894416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6</a:t>
            </a:fld>
            <a:endParaRPr lang="en-US" dirty="0"/>
          </a:p>
        </p:txBody>
      </p:sp>
    </p:spTree>
    <p:extLst>
      <p:ext uri="{BB962C8B-B14F-4D97-AF65-F5344CB8AC3E}">
        <p14:creationId xmlns:p14="http://schemas.microsoft.com/office/powerpoint/2010/main" val="16751844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7</a:t>
            </a:fld>
            <a:endParaRPr lang="en-US" dirty="0"/>
          </a:p>
        </p:txBody>
      </p:sp>
    </p:spTree>
    <p:extLst>
      <p:ext uri="{BB962C8B-B14F-4D97-AF65-F5344CB8AC3E}">
        <p14:creationId xmlns:p14="http://schemas.microsoft.com/office/powerpoint/2010/main" val="7681007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8</a:t>
            </a:fld>
            <a:endParaRPr lang="en-US" dirty="0"/>
          </a:p>
        </p:txBody>
      </p:sp>
    </p:spTree>
    <p:extLst>
      <p:ext uri="{BB962C8B-B14F-4D97-AF65-F5344CB8AC3E}">
        <p14:creationId xmlns:p14="http://schemas.microsoft.com/office/powerpoint/2010/main" val="27281723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تصویر اسلاید 1"/>
          <p:cNvSpPr>
            <a:spLocks noGrp="1" noRot="1" noChangeAspect="1"/>
          </p:cNvSpPr>
          <p:nvPr>
            <p:ph type="sldImg"/>
          </p:nvPr>
        </p:nvSpPr>
        <p:spPr/>
      </p:sp>
      <p:sp>
        <p:nvSpPr>
          <p:cNvPr id="3" name="نگهدارنده مکان نكات 2"/>
          <p:cNvSpPr>
            <a:spLocks noGrp="1"/>
          </p:cNvSpPr>
          <p:nvPr>
            <p:ph type="body" idx="1"/>
          </p:nvPr>
        </p:nvSpPr>
        <p:spPr/>
        <p:txBody>
          <a:bodyPr/>
          <a:lstStyle/>
          <a:p>
            <a:endParaRPr lang="fa-IR"/>
          </a:p>
        </p:txBody>
      </p:sp>
      <p:sp>
        <p:nvSpPr>
          <p:cNvPr id="4" name="نگهدارنده مکان شماره اسلاید 3"/>
          <p:cNvSpPr>
            <a:spLocks noGrp="1"/>
          </p:cNvSpPr>
          <p:nvPr>
            <p:ph type="sldNum" sz="quarter" idx="10"/>
          </p:nvPr>
        </p:nvSpPr>
        <p:spPr/>
        <p:txBody>
          <a:bodyPr/>
          <a:lstStyle/>
          <a:p>
            <a:fld id="{8DF26CC3-EFCF-4A9D-A98D-6CA252D4759C}" type="slidenum">
              <a:rPr lang="en-US" smtClean="0"/>
              <a:pPr/>
              <a:t>9</a:t>
            </a:fld>
            <a:endParaRPr lang="en-US" dirty="0"/>
          </a:p>
        </p:txBody>
      </p:sp>
    </p:spTree>
    <p:extLst>
      <p:ext uri="{BB962C8B-B14F-4D97-AF65-F5344CB8AC3E}">
        <p14:creationId xmlns:p14="http://schemas.microsoft.com/office/powerpoint/2010/main" val="417103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15779793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3490866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0459607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7194202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782313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8903486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1595667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1040696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18674550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20439156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8392A-857B-4FE8-A0FD-2926A50934EE}" type="datetimeFigureOut">
              <a:rPr lang="en-US" smtClean="0"/>
              <a:pPr/>
              <a:t>10/18/2021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4786493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BF08392A-857B-4FE8-A0FD-2926A50934EE}" type="datetimeFigureOut">
              <a:rPr lang="en-US" smtClean="0"/>
              <a:pPr/>
              <a:t>10/18/2021</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6023260C-3988-47C1-BD1F-1AF3137E6412}" type="slidenum">
              <a:rPr lang="en-US" smtClean="0"/>
              <a:pPr/>
              <a:t>‹#›</a:t>
            </a:fld>
            <a:endParaRPr lang="en-US" dirty="0"/>
          </a:p>
        </p:txBody>
      </p:sp>
    </p:spTree>
    <p:extLst>
      <p:ext uri="{BB962C8B-B14F-4D97-AF65-F5344CB8AC3E}">
        <p14:creationId xmlns:p14="http://schemas.microsoft.com/office/powerpoint/2010/main" val="3673320816"/>
      </p:ext>
    </p:extLst>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google.com/url?sa=i&amp;rct=j&amp;q=&amp;esrc=s&amp;source=images&amp;cd=&amp;cad=rja&amp;uact=8&amp;ved=0ahUKEwjSitDa8b_MAhWHyRQKHWD-AScQjRwIBw&amp;url=http://viana.mihanblog.com/post/tag/%D8%AA%D8%B5%D8%A7%D9%88%DB%8C%D8%B1+%D9%85%D8%AA%D8%AD%D8%B1%DA%A9+%D8%A8%D8%B9%D8%AB%D8%AA+%D9%BE%DB%8C%D8%A7%D9%85%D8%A8%D8%B1+%D8%A7%D8%B3%D9%84%D8%A7%D9%85&amp;psig=AFQjCNHDA9DVF2m5iqAWTmTXKQK6OhkapQ&amp;ust=1462432366615421"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gif"/></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10" descr="Amin 06 (1).jpg"/>
          <p:cNvPicPr>
            <a:picLocks noChangeAspect="1"/>
          </p:cNvPicPr>
          <p:nvPr/>
        </p:nvPicPr>
        <p:blipFill>
          <a:blip r:embed="rId3" cstate="print"/>
          <a:srcRect t="1138" b="1138"/>
          <a:stretch>
            <a:fillRect/>
          </a:stretch>
        </p:blipFill>
        <p:spPr>
          <a:xfrm>
            <a:off x="1143000" y="685800"/>
            <a:ext cx="7139016" cy="5922190"/>
          </a:xfrm>
          <a:prstGeom prst="snipRoundRect">
            <a:avLst>
              <a:gd name="adj1" fmla="val 1040"/>
              <a:gd name="adj2" fmla="val 0"/>
            </a:avLst>
          </a:prstGeom>
        </p:spPr>
      </p:pic>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23528" y="1323566"/>
            <a:ext cx="8496944" cy="391645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5/2- ورود در مانند هیئت رزمندگان</a:t>
            </a:r>
            <a:endPar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س)با توجه به تشكيل هيأت رزمندگان اسلام در مراكز استانها و شهرستانها، مشخص فرماييد آيا هيأت رزمندگان اسلام يك تشكل سياسي، جناحي و حزبي است يا هيأت عزاداري و مذهبي</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r>
              <a:rPr lang="ar-SA"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endPar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 گروه نيست، چون مرامنامه ندارد و عضويت، فعاليت و همكاري كاركنان سپاه در اين هيأت بلا اشكال است.</a:t>
            </a:r>
            <a:endPar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46349144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593750" y="453591"/>
            <a:ext cx="8094290" cy="433965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4400" b="1" dirty="0">
                <a:ln w="1905"/>
                <a:solidFill>
                  <a:srgbClr val="0070C0"/>
                </a:solidFill>
                <a:effectLst>
                  <a:innerShdw blurRad="69850" dist="43180" dir="5400000">
                    <a:srgbClr val="000000">
                      <a:alpha val="65000"/>
                    </a:srgbClr>
                  </a:innerShdw>
                </a:effectLst>
                <a:latin typeface="IranNastaliq" panose="02020505000000020003" pitchFamily="18" charset="0"/>
                <a:ea typeface="Calibri" pitchFamily="34" charset="0"/>
                <a:cs typeface="IranNastaliq" panose="02020505000000020003" pitchFamily="18" charset="0"/>
              </a:rPr>
              <a:t>6/2-عضویت در سازمان ملی جوانان</a:t>
            </a:r>
            <a:r>
              <a:rPr lang="fa-IR" sz="4400" b="1" dirty="0">
                <a:ln w="1905"/>
                <a:solidFill>
                  <a:srgbClr val="0070C0"/>
                </a:solidFill>
                <a:effectLst>
                  <a:innerShdw blurRad="69850" dist="43180" dir="5400000">
                    <a:srgbClr val="000000">
                      <a:alpha val="65000"/>
                    </a:srgbClr>
                  </a:innerShdw>
                </a:effectLst>
                <a:latin typeface="IranNastaliq" panose="02020505000000020003" pitchFamily="18" charset="0"/>
                <a:ea typeface="Calibri" pitchFamily="34" charset="0"/>
                <a:cs typeface="IranNastaliq" panose="02020505000000020003" pitchFamily="18" charset="0"/>
              </a:rPr>
              <a:t> و کانون فرهنگی مسجد</a:t>
            </a:r>
            <a:endParaRPr lang="en-US" sz="4400" b="1" dirty="0">
              <a:ln w="1905"/>
              <a:solidFill>
                <a:srgbClr val="0070C0"/>
              </a:solidFill>
              <a:effectLst>
                <a:innerShdw blurRad="69850" dist="43180" dir="5400000">
                  <a:srgbClr val="000000">
                    <a:alpha val="65000"/>
                  </a:srgbClr>
                </a:innerShdw>
              </a:effectLst>
              <a:latin typeface="IranNastaliq" panose="02020505000000020003" pitchFamily="18" charset="0"/>
              <a:ea typeface="Calibri" pitchFamily="34" charset="0"/>
              <a:cs typeface="IranNastaliq" panose="02020505000000020003" pitchFamily="18" charset="0"/>
            </a:endParaRPr>
          </a:p>
          <a:p>
            <a:pPr algn="ctr" rtl="1">
              <a:lnSpc>
                <a:spcPct val="150000"/>
              </a:lnSpc>
            </a:pPr>
            <a:r>
              <a:rPr lang="ar-SA"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 آيا عضویت درمثل كانون فرهنگي مسجد وسازمان ملی  جوانان  براي  پاسداران  چه حکمی دارد؟</a:t>
            </a:r>
            <a:endPar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ج)عضويت و هرگونه فعاليت دانشجويان سپاه در تشكل‌هاي حزبي و سياسي ممنوع است ولي فعاليت‌هاي فرهنگي براي غير تشكل‌هاي سياسي و حزبي مانعي ندارد.</a:t>
            </a:r>
            <a:endPar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71668188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79512" y="289975"/>
            <a:ext cx="8712968" cy="572464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4800" b="1" dirty="0">
                <a:ln w="1905"/>
                <a:solidFill>
                  <a:srgbClr val="0070C0"/>
                </a:solidFill>
                <a:effectLst>
                  <a:innerShdw blurRad="69850" dist="43180" dir="5400000">
                    <a:srgbClr val="000000">
                      <a:alpha val="65000"/>
                    </a:srgbClr>
                  </a:innerShdw>
                </a:effectLst>
                <a:latin typeface="IranNastaliq" panose="02020505000000020003" pitchFamily="18" charset="0"/>
                <a:ea typeface="Calibri" pitchFamily="34" charset="0"/>
                <a:cs typeface="IranNastaliq" panose="02020505000000020003" pitchFamily="18" charset="0"/>
              </a:rPr>
              <a:t>3)ارتباط با دراویش ،اهل حق وفرقه های ضاله</a:t>
            </a:r>
            <a:endParaRPr lang="en-US" sz="4800" b="1" dirty="0">
              <a:ln w="1905"/>
              <a:solidFill>
                <a:srgbClr val="0070C0"/>
              </a:solidFill>
              <a:effectLst>
                <a:innerShdw blurRad="69850" dist="43180" dir="5400000">
                  <a:srgbClr val="000000">
                    <a:alpha val="65000"/>
                  </a:srgbClr>
                </a:innerShdw>
              </a:effectLst>
              <a:latin typeface="IranNastaliq" panose="02020505000000020003" pitchFamily="18" charset="0"/>
              <a:ea typeface="Calibri" pitchFamily="34" charset="0"/>
              <a:cs typeface="IranNastaliq" panose="02020505000000020003" pitchFamily="18" charset="0"/>
            </a:endParaRPr>
          </a:p>
          <a:p>
            <a:pPr algn="ctr" rtl="1">
              <a:lnSpc>
                <a:spcPct val="150000"/>
              </a:lnSpc>
            </a:pPr>
            <a:r>
              <a:rPr lang="ar-SA"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1/3-حضور در جلسات   فرقه ها</a:t>
            </a:r>
            <a:endPar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س)حضور پاسداران در برنامه ها و جلسات دراويش فرقه شاه نعمت الله چه وجهي دارد؟                                                                                     ج)با توجه به وضعيت خاص اينگونه فرقه ها كه مورد تأئيد علماء اسلام نبوده و از نظر اعتقادي منحرف مي باشند حضور در جلسات آنان مخصوصاً براي پاسداران عزيز و خانواده آنان جايز نيست و از هرگونه اقدام كه موجب تقويت و تبليغ آنان شود بايد پرهيز گردد.</a:t>
            </a:r>
            <a:endPar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373774337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2" end="2"/>
                                            </p:txEl>
                                          </p:spTgt>
                                        </p:tgtEl>
                                        <p:attrNameLst>
                                          <p:attrName>style.visibility</p:attrName>
                                        </p:attrNameLst>
                                      </p:cBhvr>
                                      <p:to>
                                        <p:strVal val="visible"/>
                                      </p:to>
                                    </p:set>
                                    <p:animEffect transition="in" filter="wheel(1)">
                                      <p:cBhvr>
                                        <p:cTn id="17" dur="2000"/>
                                        <p:tgtEl>
                                          <p:spTgt spid="2252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755577" y="1108416"/>
            <a:ext cx="8042554" cy="350865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2</a:t>
            </a:r>
            <a:r>
              <a:rPr lang="ar-SA" b="1" dirty="0"/>
              <a:t>/</a:t>
            </a:r>
            <a:r>
              <a:rPr lang="ar-SA"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3</a:t>
            </a:r>
            <a:r>
              <a:rPr lang="fa-IR"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-عضویت فرزندان دراویش دربسیج</a:t>
            </a:r>
            <a:endPar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 عضویت عادی یافعال بسیج فرزندان وخانواده دراويش مسلك چه حکمی دارد؟                                                                                                    ج)فرزند دراويش بودن ملاك نيست و وضعيت خود فرد بايد بررسي شود، در صورت تبعيت فرد از اين فرقه ها عضويت و فعاليت آنان دقيقاً بايد طبق ضوابط و مقررات صورت گيرد و از هرگونه تبليغ يا توطئه بايد پيشگيري شود.</a:t>
            </a:r>
            <a:endParaRPr lang="en-US" sz="24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632447471"/>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wheel(1)">
                                      <p:cBhvr>
                                        <p:cTn id="7" dur="2000"/>
                                        <p:tgtEl>
                                          <p:spTgt spid="2252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2529">
                                            <p:txEl>
                                              <p:pRg st="0" end="0"/>
                                            </p:txEl>
                                          </p:spTgt>
                                        </p:tgtEl>
                                        <p:attrNameLst>
                                          <p:attrName>style.visibility</p:attrName>
                                        </p:attrNameLst>
                                      </p:cBhvr>
                                      <p:to>
                                        <p:strVal val="visible"/>
                                      </p:to>
                                    </p:set>
                                    <p:anim calcmode="lin" valueType="num">
                                      <p:cBhvr additive="base">
                                        <p:cTn id="12" dur="500" fill="hold"/>
                                        <p:tgtEl>
                                          <p:spTgt spid="22529">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252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2529">
                                            <p:txEl>
                                              <p:pRg st="1" end="1"/>
                                            </p:txEl>
                                          </p:spTgt>
                                        </p:tgtEl>
                                        <p:attrNameLst>
                                          <p:attrName>style.visibility</p:attrName>
                                        </p:attrNameLst>
                                      </p:cBhvr>
                                      <p:to>
                                        <p:strVal val="visible"/>
                                      </p:to>
                                    </p:set>
                                    <p:anim calcmode="lin" valueType="num">
                                      <p:cBhvr additive="base">
                                        <p:cTn id="18" dur="500" fill="hold"/>
                                        <p:tgtEl>
                                          <p:spTgt spid="22529">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252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611560" y="2065736"/>
            <a:ext cx="8094290" cy="28161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3</a:t>
            </a:r>
            <a:r>
              <a:rPr lang="ar-SA" b="1" dirty="0"/>
              <a:t>/</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3-معاشرت بافرقه های ضاله</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س1)معاشرت و معامله با فرقة ضالّه بهائيت چه حكمي دارد؟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ج)همه پيروان فرقة گمراه بهائيت محكوم به نجاست هستند و معاشرت با آنان حرام و معاملة با آنان باطل است و در مسائل اداري و رفتار با آنان بايد براساس مقررات قانوني و اخلاق اسلامي عمل كرد.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endParaRPr>
          </a:p>
        </p:txBody>
      </p:sp>
    </p:spTree>
    <p:extLst>
      <p:ext uri="{BB962C8B-B14F-4D97-AF65-F5344CB8AC3E}">
        <p14:creationId xmlns:p14="http://schemas.microsoft.com/office/powerpoint/2010/main" val="372668427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 calcmode="lin" valueType="num">
                                      <p:cBhvr additive="base">
                                        <p:cTn id="7" dur="500" fill="hold"/>
                                        <p:tgtEl>
                                          <p:spTgt spid="22529"/>
                                        </p:tgtEl>
                                        <p:attrNameLst>
                                          <p:attrName>ppt_x</p:attrName>
                                        </p:attrNameLst>
                                      </p:cBhvr>
                                      <p:tavLst>
                                        <p:tav tm="0">
                                          <p:val>
                                            <p:strVal val="#ppt_x"/>
                                          </p:val>
                                        </p:tav>
                                        <p:tav tm="100000">
                                          <p:val>
                                            <p:strVal val="#ppt_x"/>
                                          </p:val>
                                        </p:tav>
                                      </p:tavLst>
                                    </p:anim>
                                    <p:anim calcmode="lin" valueType="num">
                                      <p:cBhvr additive="base">
                                        <p:cTn id="8" dur="500" fill="hold"/>
                                        <p:tgtEl>
                                          <p:spTgt spid="225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95536" y="957742"/>
            <a:ext cx="8586954" cy="50321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س2) نحوة برخورد با سربازان  فرقه های ضاله درپادگانها  بایدچگونه باشد؟                                                                                                             ج)پيرامون سؤال فوق دو نحوه برخورد متصور مي‌باشد:                                                                                                                                             1. از نظر طهارت و نجاست: اگر از اهل كتاب باشند پاك هستند اما بهائي‌ها قطعاً نجس مي‌باشند.                                                                                   </a:t>
            </a:r>
            <a:endParaRPr lang="fa-IR"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endParaRPr>
          </a:p>
          <a:p>
            <a:pPr algn="ctr" rtl="1">
              <a:lnSpc>
                <a:spcPct val="150000"/>
              </a:lnSpc>
            </a:pPr>
            <a:r>
              <a:rPr lang="ar-SA"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  </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2. از نظر حضور در مراسمات مذهبي: در مراسمات ديني نبايد الزام به شركت شوند اما روي اعتقادات آنها به صورت غيرمستقيم و دوستانه كار شود و ارشاد و توجيه گردند مخصوصاً اينكه اگر اين كار دوستانه توسط سربازان همكار صورت گيرد بهتر است و در رابطه با نحوه برخورد با آنان در ميان سربازان و همكاران نبايد تحقير صورت گيرد.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endParaRPr>
          </a:p>
        </p:txBody>
      </p:sp>
    </p:spTree>
    <p:extLst>
      <p:ext uri="{BB962C8B-B14F-4D97-AF65-F5344CB8AC3E}">
        <p14:creationId xmlns:p14="http://schemas.microsoft.com/office/powerpoint/2010/main" val="121820487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 calcmode="lin" valueType="num">
                                      <p:cBhvr>
                                        <p:cTn id="7" dur="1000" fill="hold"/>
                                        <p:tgtEl>
                                          <p:spTgt spid="22529">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22529">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22529">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22529">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22529">
                                            <p:txEl>
                                              <p:pRg st="1" end="1"/>
                                            </p:txEl>
                                          </p:spTgt>
                                        </p:tgtEl>
                                        <p:attrNameLst>
                                          <p:attrName>style.visibility</p:attrName>
                                        </p:attrNameLst>
                                      </p:cBhvr>
                                      <p:to>
                                        <p:strVal val="visible"/>
                                      </p:to>
                                    </p:set>
                                    <p:anim calcmode="lin" valueType="num">
                                      <p:cBhvr>
                                        <p:cTn id="15" dur="1000" fill="hold"/>
                                        <p:tgtEl>
                                          <p:spTgt spid="22529">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22529">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22529">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2252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149350" y="288330"/>
            <a:ext cx="7833140" cy="63709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4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rPr>
              <a:t>4-احکام تحلیل سیاسی</a:t>
            </a:r>
            <a:endParaRPr lang="en-US" sz="4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IranNastaliq" panose="02020505000000020003" pitchFamily="18" charset="0"/>
              <a:cs typeface="IranNastaliq" panose="02020505000000020003" pitchFamily="18" charset="0"/>
            </a:endParaRPr>
          </a:p>
          <a:p>
            <a:pPr algn="ctr" rtl="1">
              <a:lnSpc>
                <a:spcPct val="15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1/4-بیان مطالبی که موجب تضعیف نظام شود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endParaRPr>
          </a:p>
          <a:p>
            <a:pPr algn="ctr" rtl="1">
              <a:lnSpc>
                <a:spcPct val="15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س1)آيادرمقام تحلیل سیاسی بيان ظلم ياخيانت بعضى از مسئولين ادارات در برابر مردم چه حکمی دارد؟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endParaRPr>
          </a:p>
          <a:p>
            <a:pPr algn="ctr" rtl="1">
              <a:lnSpc>
                <a:spcPct val="15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ج)گزارش دادن ظلم به مراکز و مراجع مسئول براى پيگيرى و تعقيب بعد از تحقيق و اطمينان نسبت به آن اشکال ندارد و حتّى اگر از مقدمات نهى از منکر محسوب شود واجب مى‏گردد، ولى بيان آن در برابر مردم وجهى ندارد بلکه اگر موجب فتنه و فساد و تضعيف دولت اسلامى‏شود حرام است.(اجوبه ،س1391.)</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endParaRPr>
          </a:p>
        </p:txBody>
      </p:sp>
    </p:spTree>
    <p:extLst>
      <p:ext uri="{BB962C8B-B14F-4D97-AF65-F5344CB8AC3E}">
        <p14:creationId xmlns:p14="http://schemas.microsoft.com/office/powerpoint/2010/main" val="165674446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wipe(down)">
                                      <p:cBhvr>
                                        <p:cTn id="7" dur="580">
                                          <p:stCondLst>
                                            <p:cond delay="0"/>
                                          </p:stCondLst>
                                        </p:cTn>
                                        <p:tgtEl>
                                          <p:spTgt spid="22529"/>
                                        </p:tgtEl>
                                      </p:cBhvr>
                                    </p:animEffect>
                                    <p:anim calcmode="lin" valueType="num">
                                      <p:cBhvr>
                                        <p:cTn id="8" dur="1822" tmFilter="0,0; 0.14,0.36; 0.43,0.73; 0.71,0.91; 1.0,1.0">
                                          <p:stCondLst>
                                            <p:cond delay="0"/>
                                          </p:stCondLst>
                                        </p:cTn>
                                        <p:tgtEl>
                                          <p:spTgt spid="2252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252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252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252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2529"/>
                                        </p:tgtEl>
                                        <p:attrNameLst>
                                          <p:attrName>ppt_y</p:attrName>
                                        </p:attrNameLst>
                                      </p:cBhvr>
                                      <p:tavLst>
                                        <p:tav tm="0" fmla="#ppt_y-sin(pi*$)/81">
                                          <p:val>
                                            <p:fltVal val="0"/>
                                          </p:val>
                                        </p:tav>
                                        <p:tav tm="100000">
                                          <p:val>
                                            <p:fltVal val="1"/>
                                          </p:val>
                                        </p:tav>
                                      </p:tavLst>
                                    </p:anim>
                                    <p:animScale>
                                      <p:cBhvr>
                                        <p:cTn id="13" dur="26">
                                          <p:stCondLst>
                                            <p:cond delay="650"/>
                                          </p:stCondLst>
                                        </p:cTn>
                                        <p:tgtEl>
                                          <p:spTgt spid="22529"/>
                                        </p:tgtEl>
                                      </p:cBhvr>
                                      <p:to x="100000" y="60000"/>
                                    </p:animScale>
                                    <p:animScale>
                                      <p:cBhvr>
                                        <p:cTn id="14" dur="166" decel="50000">
                                          <p:stCondLst>
                                            <p:cond delay="676"/>
                                          </p:stCondLst>
                                        </p:cTn>
                                        <p:tgtEl>
                                          <p:spTgt spid="22529"/>
                                        </p:tgtEl>
                                      </p:cBhvr>
                                      <p:to x="100000" y="100000"/>
                                    </p:animScale>
                                    <p:animScale>
                                      <p:cBhvr>
                                        <p:cTn id="15" dur="26">
                                          <p:stCondLst>
                                            <p:cond delay="1312"/>
                                          </p:stCondLst>
                                        </p:cTn>
                                        <p:tgtEl>
                                          <p:spTgt spid="22529"/>
                                        </p:tgtEl>
                                      </p:cBhvr>
                                      <p:to x="100000" y="80000"/>
                                    </p:animScale>
                                    <p:animScale>
                                      <p:cBhvr>
                                        <p:cTn id="16" dur="166" decel="50000">
                                          <p:stCondLst>
                                            <p:cond delay="1338"/>
                                          </p:stCondLst>
                                        </p:cTn>
                                        <p:tgtEl>
                                          <p:spTgt spid="22529"/>
                                        </p:tgtEl>
                                      </p:cBhvr>
                                      <p:to x="100000" y="100000"/>
                                    </p:animScale>
                                    <p:animScale>
                                      <p:cBhvr>
                                        <p:cTn id="17" dur="26">
                                          <p:stCondLst>
                                            <p:cond delay="1642"/>
                                          </p:stCondLst>
                                        </p:cTn>
                                        <p:tgtEl>
                                          <p:spTgt spid="22529"/>
                                        </p:tgtEl>
                                      </p:cBhvr>
                                      <p:to x="100000" y="90000"/>
                                    </p:animScale>
                                    <p:animScale>
                                      <p:cBhvr>
                                        <p:cTn id="18" dur="166" decel="50000">
                                          <p:stCondLst>
                                            <p:cond delay="1668"/>
                                          </p:stCondLst>
                                        </p:cTn>
                                        <p:tgtEl>
                                          <p:spTgt spid="22529"/>
                                        </p:tgtEl>
                                      </p:cBhvr>
                                      <p:to x="100000" y="100000"/>
                                    </p:animScale>
                                    <p:animScale>
                                      <p:cBhvr>
                                        <p:cTn id="19" dur="26">
                                          <p:stCondLst>
                                            <p:cond delay="1808"/>
                                          </p:stCondLst>
                                        </p:cTn>
                                        <p:tgtEl>
                                          <p:spTgt spid="22529"/>
                                        </p:tgtEl>
                                      </p:cBhvr>
                                      <p:to x="100000" y="95000"/>
                                    </p:animScale>
                                    <p:animScale>
                                      <p:cBhvr>
                                        <p:cTn id="20" dur="166" decel="50000">
                                          <p:stCondLst>
                                            <p:cond delay="1834"/>
                                          </p:stCondLst>
                                        </p:cTn>
                                        <p:tgtEl>
                                          <p:spTgt spid="2252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539552" y="1679469"/>
            <a:ext cx="7994650" cy="337015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س2) مبادرت به طرح کمبودها و ضعفهايى که در جمهورى اسلامى وجود دارد، در برابر ديگران چه حکمى 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واضح است هر عملى که موجب بدنام شدن چهره جمهورى اسلامى که در برابر کفر و استکبار جهانى ايستاده است، شود به نفع اسلام و مسلمين نيست. بنا بر اين، اگر اين سخنان موجب تضعيف نظام جمهورى اسلامى باشد جايز نيست.(همان،س1397.)</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772406199"/>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fade">
                                      <p:cBhvr>
                                        <p:cTn id="7" dur="2000"/>
                                        <p:tgtEl>
                                          <p:spTgt spid="22529"/>
                                        </p:tgtEl>
                                      </p:cBhvr>
                                    </p:animEffect>
                                    <p:anim calcmode="lin" valueType="num">
                                      <p:cBhvr>
                                        <p:cTn id="8" dur="2000" fill="hold"/>
                                        <p:tgtEl>
                                          <p:spTgt spid="22529"/>
                                        </p:tgtEl>
                                        <p:attrNameLst>
                                          <p:attrName>ppt_w</p:attrName>
                                        </p:attrNameLst>
                                      </p:cBhvr>
                                      <p:tavLst>
                                        <p:tav tm="0" fmla="#ppt_w*sin(2.5*pi*$)">
                                          <p:val>
                                            <p:fltVal val="0"/>
                                          </p:val>
                                        </p:tav>
                                        <p:tav tm="100000">
                                          <p:val>
                                            <p:fltVal val="1"/>
                                          </p:val>
                                        </p:tav>
                                      </p:tavLst>
                                    </p:anim>
                                    <p:anim calcmode="lin" valueType="num">
                                      <p:cBhvr>
                                        <p:cTn id="9" dur="2000" fill="hold"/>
                                        <p:tgtEl>
                                          <p:spTgt spid="2252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95536" y="1588587"/>
            <a:ext cx="8402593" cy="32701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2/4-بیان مطالبی که یاس مستمعین رادرپی داشته باشد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س)تبیین وتحلیلی که همراه باایجادیاس ونومیدی مردم باشد،چه حکمی دارد؟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ج)تحلیلهایی که موجب یاس ونومیدی مردم شود،درجهت خواسته دشمنان است وبایدازآن اجتناب شود.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40529813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0" y="425282"/>
            <a:ext cx="8472410"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3/4-حکم تحلیلهایی که آثار گناه آلودی مانندسرازتجسس درآوردن درپی داشته باشد</a:t>
            </a: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س1) حکم تحلیلهایی که سرازتجسس درکارافراد، درمی آوردچیست؟</a:t>
            </a: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ج: تجسس در کار ديگران و يا تحقيق دراعمال و رفتارافراد برای کشف اسرار آنان در خارج از حدود و ضوابط قانونی برای کسی جايز نيست.(اجوبه،س 1393)</a:t>
            </a: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س2)تحلیلهایی که منجربه افشای اسرار شخصی و امور خصوصی و سرّی دیگران در برابر مردم می شود،چگونه است؟</a:t>
            </a: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rPr>
              <a:t>ج: کشف و بيان امور خصوصی و شخصی در برابر ديگران اگر به نحوی مربوط به افراد ديگر هم باشد و يا موجب ترتّب مفسده شود جايز نيست.(همان، س 1394)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innerShdw blurRad="69850" dist="43180" dir="5400000">
                  <a:srgbClr val="000000">
                    <a:alpha val="65000"/>
                  </a:srgbClr>
                </a:innerShdw>
              </a:effectLst>
              <a:latin typeface="Arial" pitchFamily="34" charset="0"/>
              <a:cs typeface="B Nazanin" pitchFamily="2" charset="-78"/>
            </a:endParaRPr>
          </a:p>
        </p:txBody>
      </p:sp>
    </p:spTree>
    <p:extLst>
      <p:ext uri="{BB962C8B-B14F-4D97-AF65-F5344CB8AC3E}">
        <p14:creationId xmlns:p14="http://schemas.microsoft.com/office/powerpoint/2010/main" val="118409663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Picture 6" descr="http://s5.picofile.com/file/8161617168/%D9%85%D8%AA%D8%AD%D8%B1%DA%A9_%D9%BE%DB%8C%D8%A7%D9%85%D8%A8%D8%B1_129_.gif">
            <a:hlinkClick r:id="rId3"/>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1371600"/>
            <a:ext cx="6248400" cy="407670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I:\DCAF145E0CAXW3KJ5CA7211NDCASSHA5DCA13HM3RCAHJ7WGYCATGI4JACA110GJ7CA1SA0MICALPZBOVCAD5K7GHCAA3JNIICAZ78CC3CAXG33GSCANKEK8YCA23E20TCAXB6C6ECAMZQ19TCAES1EQLCARR15CN.jpg"/>
          <p:cNvPicPr>
            <a:picLocks noChangeAspect="1" noChangeArrowheads="1"/>
          </p:cNvPicPr>
          <p:nvPr/>
        </p:nvPicPr>
        <p:blipFill>
          <a:blip r:embed="rId5" cstate="print"/>
          <a:srcRect/>
          <a:stretch>
            <a:fillRect/>
          </a:stretch>
        </p:blipFill>
        <p:spPr bwMode="auto">
          <a:xfrm>
            <a:off x="0" y="0"/>
            <a:ext cx="1513273" cy="113349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105002739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611560" y="1617044"/>
            <a:ext cx="8352928" cy="337015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س3)تحلیل ویاانتشار خبری که موجب بهره برداری سیاسی دشمنان علیه نظام مقدس جمهوری اسلامی شود،‌ شرعا چه حکمی دارد؟                                                                                                                                                  ج)اگرمنجربه تضعیف نظام اسلامی شود، جایز نیست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س4) تحلیل همراه باورود درحریم خصوصی افرادچه حکمی دارد؟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ازآنجایی که تعرض به امنیت و حریم داخلی مردم حرام شرعی است ،تحلیلهایی  هم که موجب تعرض به حریم خصوصی افرادشود ،جایزنیست.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9220202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 calcmode="lin" valueType="num">
                                      <p:cBhvr additive="base">
                                        <p:cTn id="7" dur="500" fill="hold"/>
                                        <p:tgtEl>
                                          <p:spTgt spid="2252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2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2529">
                                            <p:txEl>
                                              <p:pRg st="1" end="1"/>
                                            </p:txEl>
                                          </p:spTgt>
                                        </p:tgtEl>
                                        <p:attrNameLst>
                                          <p:attrName>style.visibility</p:attrName>
                                        </p:attrNameLst>
                                      </p:cBhvr>
                                      <p:to>
                                        <p:strVal val="visible"/>
                                      </p:to>
                                    </p:set>
                                    <p:anim calcmode="lin" valueType="num">
                                      <p:cBhvr additive="base">
                                        <p:cTn id="13" dur="500" fill="hold"/>
                                        <p:tgtEl>
                                          <p:spTgt spid="2252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2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2529">
                                            <p:txEl>
                                              <p:pRg st="2" end="2"/>
                                            </p:txEl>
                                          </p:spTgt>
                                        </p:tgtEl>
                                        <p:attrNameLst>
                                          <p:attrName>style.visibility</p:attrName>
                                        </p:attrNameLst>
                                      </p:cBhvr>
                                      <p:to>
                                        <p:strVal val="visible"/>
                                      </p:to>
                                    </p:set>
                                    <p:anim calcmode="lin" valueType="num">
                                      <p:cBhvr additive="base">
                                        <p:cTn id="19" dur="500" fill="hold"/>
                                        <p:tgtEl>
                                          <p:spTgt spid="2252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529">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467544" y="1886602"/>
            <a:ext cx="8208912" cy="28161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س5)نقل اخبارو تحلیلهایی  كه قطعيت آن محرز نشده ودرتبیین آنهاازکلماتی مانند گفته شده، مي گويند و فلاني گفته و عبارات ديگر استفاده مي شود، چه حکمی دارد؟                                                                                                          ج)نقل قول به همان صورتي كه شنيده يا خوانده است اشكال ندارد ، ولي بيان مطلب بصورت قطعي بخصوص نسبت دادن به افراد بدون علم جايز نيست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421185630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 calcmode="lin" valueType="num">
                                      <p:cBhvr additive="base">
                                        <p:cTn id="7" dur="500" fill="hold"/>
                                        <p:tgtEl>
                                          <p:spTgt spid="2252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2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539552" y="731608"/>
            <a:ext cx="8064896"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cap="all" dirty="0">
                <a:ln w="0"/>
                <a:solidFill>
                  <a:srgbClr val="002060"/>
                </a:solidFill>
                <a:cs typeface="B Nazanin" pitchFamily="2" charset="-78"/>
              </a:rPr>
              <a:t>س6)در گفتگوها و مباحث سياسي بين افراد و برخي سخنرانان، مطالبي كه عنوان مي شود غالباً براساس شنيده ها از طرق مختلف (افراد، سايت ها، رسانه ها و...) مي باشد با توجه به اينكه همه افراد به اسناد و مدارك مربوطه دسترسي ندارند و از صحت و سقم اين اخبار اطمينان قلبي پيدا نكرده اند ، بيان و انتشار اينگونه مطالب  چه حکمی دارد</a:t>
            </a:r>
            <a:r>
              <a:rPr lang="ar-SA" sz="2400" b="1" cap="all" dirty="0" smtClean="0">
                <a:ln w="0"/>
                <a:solidFill>
                  <a:srgbClr val="002060"/>
                </a:solidFill>
                <a:cs typeface="B Nazanin" pitchFamily="2" charset="-78"/>
              </a:rPr>
              <a:t>؟</a:t>
            </a:r>
            <a:endParaRPr lang="en-US" sz="2400" b="1" cap="all" dirty="0" smtClean="0">
              <a:ln w="0"/>
              <a:solidFill>
                <a:srgbClr val="002060"/>
              </a:solidFill>
              <a:cs typeface="B Nazanin" pitchFamily="2" charset="-78"/>
            </a:endParaRPr>
          </a:p>
          <a:p>
            <a:pPr algn="ctr" rtl="1">
              <a:lnSpc>
                <a:spcPct val="150000"/>
              </a:lnSpc>
            </a:pPr>
            <a:r>
              <a:rPr lang="ar-SA" sz="2400" b="1" cap="all" dirty="0" smtClean="0">
                <a:ln w="0"/>
                <a:solidFill>
                  <a:srgbClr val="002060"/>
                </a:solidFill>
                <a:cs typeface="B Nazanin" pitchFamily="2" charset="-78"/>
              </a:rPr>
              <a:t>ج)در </a:t>
            </a:r>
            <a:r>
              <a:rPr lang="ar-SA" sz="2400" b="1" cap="all" dirty="0">
                <a:ln w="0"/>
                <a:solidFill>
                  <a:srgbClr val="002060"/>
                </a:solidFill>
                <a:cs typeface="B Nazanin" pitchFamily="2" charset="-78"/>
              </a:rPr>
              <a:t>نقل مطالب ديگران حصول اطمينان نسبي و عرفي كفايت مي كند و علي القاعده براساس اعتماد به تشخيص گوينده صحت و سقم مطالب ارزيابي مي شود، لذا در صورت ترديد، ناقل مي‌تواند بگويد: اين مطلب را من از كسي شنيدم مطمئن نيستم.</a:t>
            </a:r>
            <a:endParaRPr lang="en-US" sz="2400" b="1" cap="all" dirty="0">
              <a:ln w="0"/>
              <a:solidFill>
                <a:srgbClr val="002060"/>
              </a:solidFill>
              <a:cs typeface="B Nazanin" pitchFamily="2" charset="-78"/>
            </a:endParaRPr>
          </a:p>
        </p:txBody>
      </p:sp>
    </p:spTree>
    <p:extLst>
      <p:ext uri="{BB962C8B-B14F-4D97-AF65-F5344CB8AC3E}">
        <p14:creationId xmlns:p14="http://schemas.microsoft.com/office/powerpoint/2010/main" val="352471996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539551" y="-18090"/>
            <a:ext cx="7920881" cy="627864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4400" b="1" cap="all" dirty="0">
                <a:ln w="0"/>
                <a:solidFill>
                  <a:srgbClr val="7030A0"/>
                </a:solidFill>
                <a:latin typeface="IranNastaliq" panose="02020505000000020003" pitchFamily="18" charset="0"/>
                <a:cs typeface="IranNastaliq" panose="02020505000000020003" pitchFamily="18" charset="0"/>
              </a:rPr>
              <a:t>5)نقد وانتقادازافراددرمقام تحلیل</a:t>
            </a:r>
            <a:endParaRPr lang="en-US" sz="4400" b="1" cap="all" dirty="0">
              <a:ln w="0"/>
              <a:solidFill>
                <a:srgbClr val="7030A0"/>
              </a:solidFill>
              <a:latin typeface="IranNastaliq" panose="02020505000000020003" pitchFamily="18" charset="0"/>
              <a:cs typeface="IranNastaliq" panose="02020505000000020003" pitchFamily="18" charset="0"/>
            </a:endParaRPr>
          </a:p>
          <a:p>
            <a:pPr algn="ctr">
              <a:lnSpc>
                <a:spcPct val="150000"/>
              </a:lnSpc>
            </a:pPr>
            <a:r>
              <a:rPr lang="ar-SA" sz="2800" b="1" cap="all" dirty="0">
                <a:ln w="0"/>
                <a:solidFill>
                  <a:srgbClr val="7030A0"/>
                </a:solidFill>
                <a:cs typeface="B Nazanin" pitchFamily="2" charset="-78"/>
              </a:rPr>
              <a:t>س1) حکم نقد وانتقاد از افراد چیست ؟                                                                                                                                  ج)نقد در رابطه با شخصيت حقيقي افراد يعني در رابطه با مسائل شخصي آنان جايز نيست و گناه محسوب مي شود ، ولي اموري كه مربوط به شخصيت حقوقي افراد است و جنبه اجتماعي دارد و از جمله امور پنهان محسوب نمي شود ، اصطلاحاً به آن غيبت گفته نمي شود ، بنابراين بررسي و سنجش كاركرد اجتماعي افراد و نقد دقيق آن بدون تكيه بر ظنيّات و افراط و تفريط ها و با هدف اصلاح امور جامعه اشكال ندارد. </a:t>
            </a:r>
            <a:endParaRPr lang="en-US" sz="2800" b="1" cap="all" dirty="0">
              <a:ln w="0"/>
              <a:solidFill>
                <a:srgbClr val="7030A0"/>
              </a:solidFill>
              <a:cs typeface="B Nazanin" pitchFamily="2" charset="-78"/>
            </a:endParaRPr>
          </a:p>
        </p:txBody>
      </p:sp>
    </p:spTree>
    <p:extLst>
      <p:ext uri="{BB962C8B-B14F-4D97-AF65-F5344CB8AC3E}">
        <p14:creationId xmlns:p14="http://schemas.microsoft.com/office/powerpoint/2010/main" val="324488298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043607" y="1274572"/>
            <a:ext cx="6768753" cy="369331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rtl="1"/>
            <a:r>
              <a:rPr lang="en-US" dirty="0"/>
              <a:t> </a:t>
            </a:r>
          </a:p>
          <a:p>
            <a:pPr algn="ctr" rtl="1">
              <a:lnSpc>
                <a:spcPct val="150000"/>
              </a:lnSpc>
            </a:pPr>
            <a:r>
              <a:rPr lang="ar-SA" sz="2400" b="1" cap="all" dirty="0">
                <a:ln w="0"/>
                <a:solidFill>
                  <a:srgbClr val="7030A0"/>
                </a:solidFill>
                <a:cs typeface="B Nazanin" pitchFamily="2" charset="-78"/>
              </a:rPr>
              <a:t>س2) آیا انتقاد از مسئولین در جمعی که آنها حضور ندارند، غیبت محسوب می شود؟                                                                                       </a:t>
            </a:r>
            <a:endParaRPr lang="en-US" sz="2400" b="1" cap="all" dirty="0" smtClean="0">
              <a:ln w="0"/>
              <a:solidFill>
                <a:srgbClr val="7030A0"/>
              </a:solidFill>
              <a:cs typeface="B Nazanin" pitchFamily="2" charset="-78"/>
            </a:endParaRPr>
          </a:p>
          <a:p>
            <a:pPr algn="ctr" rtl="1">
              <a:lnSpc>
                <a:spcPct val="150000"/>
              </a:lnSpc>
            </a:pPr>
            <a:r>
              <a:rPr lang="ar-SA" sz="2400" b="1" cap="all" dirty="0" smtClean="0">
                <a:ln w="0"/>
                <a:solidFill>
                  <a:srgbClr val="7030A0"/>
                </a:solidFill>
                <a:cs typeface="B Nazanin" pitchFamily="2" charset="-78"/>
              </a:rPr>
              <a:t> </a:t>
            </a:r>
            <a:r>
              <a:rPr lang="ar-SA" sz="2400" b="1" cap="all" dirty="0">
                <a:ln w="0"/>
                <a:solidFill>
                  <a:srgbClr val="7030A0"/>
                </a:solidFill>
                <a:cs typeface="B Nazanin" pitchFamily="2" charset="-78"/>
              </a:rPr>
              <a:t>ج) انتقاد از عملکرد نادرست، که به صورت علنی انجام شده است، غیبت محسوب نمی شود و اشکال ندارد، ولی نباید به گونه ای باشد که موجب تحقیر یا اهانت به اشخاص یا تضعیف نهادهای نظام جمهوری اسلامی شود.</a:t>
            </a:r>
            <a:endParaRPr lang="en-US" sz="2400" b="1" cap="all" dirty="0">
              <a:ln w="0"/>
              <a:solidFill>
                <a:srgbClr val="7030A0"/>
              </a:solidFill>
              <a:cs typeface="B Nazanin" pitchFamily="2" charset="-78"/>
            </a:endParaRPr>
          </a:p>
        </p:txBody>
      </p:sp>
    </p:spTree>
    <p:extLst>
      <p:ext uri="{BB962C8B-B14F-4D97-AF65-F5344CB8AC3E}">
        <p14:creationId xmlns:p14="http://schemas.microsoft.com/office/powerpoint/2010/main" val="198380936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23528" y="1238866"/>
            <a:ext cx="8568952" cy="387798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4400" b="1" cap="all" dirty="0">
                <a:ln w="0"/>
                <a:solidFill>
                  <a:srgbClr val="7030A0"/>
                </a:solidFill>
                <a:latin typeface="IranNastaliq" panose="02020505000000020003" pitchFamily="18" charset="0"/>
                <a:cs typeface="IranNastaliq" panose="02020505000000020003" pitchFamily="18" charset="0"/>
              </a:rPr>
              <a:t>6-احکام انتخابات</a:t>
            </a:r>
            <a:endParaRPr lang="en-US" sz="4400" b="1" cap="all" dirty="0">
              <a:ln w="0"/>
              <a:solidFill>
                <a:srgbClr val="7030A0"/>
              </a:solidFill>
              <a:latin typeface="IranNastaliq" panose="02020505000000020003" pitchFamily="18" charset="0"/>
              <a:cs typeface="IranNastaliq" panose="02020505000000020003" pitchFamily="18" charset="0"/>
            </a:endParaRPr>
          </a:p>
          <a:p>
            <a:pPr algn="ctr" rtl="1">
              <a:lnSpc>
                <a:spcPct val="150000"/>
              </a:lnSpc>
            </a:pPr>
            <a:r>
              <a:rPr lang="ar-SA" sz="2400" b="1" cap="all" dirty="0">
                <a:ln w="0"/>
                <a:solidFill>
                  <a:srgbClr val="7030A0"/>
                </a:solidFill>
                <a:cs typeface="B Nazanin" pitchFamily="2" charset="-78"/>
              </a:rPr>
              <a:t>1/6-تبلیغ نیروهای مسلح برای انتخابات</a:t>
            </a:r>
            <a:endParaRPr lang="en-US" sz="2400" b="1" cap="all" dirty="0">
              <a:ln w="0"/>
              <a:solidFill>
                <a:srgbClr val="7030A0"/>
              </a:solidFill>
              <a:cs typeface="B Nazanin" pitchFamily="2" charset="-78"/>
            </a:endParaRPr>
          </a:p>
          <a:p>
            <a:pPr algn="ctr" rtl="1">
              <a:lnSpc>
                <a:spcPct val="150000"/>
              </a:lnSpc>
            </a:pPr>
            <a:r>
              <a:rPr lang="ar-SA" sz="2400" b="1" cap="all" dirty="0">
                <a:ln w="0"/>
                <a:solidFill>
                  <a:srgbClr val="7030A0"/>
                </a:solidFill>
                <a:cs typeface="B Nazanin" pitchFamily="2" charset="-78"/>
              </a:rPr>
              <a:t>س)آيا از نظر شرعي، نيروهاي مسلح مي‌توانند بطور مخفيانه يا آشكار براي انتخابات تبليغ كنند؟</a:t>
            </a:r>
            <a:endParaRPr lang="en-US" sz="2400" b="1" cap="all" dirty="0">
              <a:ln w="0"/>
              <a:solidFill>
                <a:srgbClr val="7030A0"/>
              </a:solidFill>
              <a:cs typeface="B Nazanin" pitchFamily="2" charset="-78"/>
            </a:endParaRPr>
          </a:p>
          <a:p>
            <a:pPr algn="ctr" rtl="1">
              <a:lnSpc>
                <a:spcPct val="150000"/>
              </a:lnSpc>
            </a:pPr>
            <a:r>
              <a:rPr lang="ar-SA" sz="2400" b="1" cap="all" dirty="0">
                <a:ln w="0"/>
                <a:solidFill>
                  <a:srgbClr val="7030A0"/>
                </a:solidFill>
                <a:cs typeface="B Nazanin" pitchFamily="2" charset="-78"/>
              </a:rPr>
              <a:t>ج)اين‌گونه فعاليت‌ها تابع ضوابط و مقررات ابلاغي مي‌باشد. عضويّت و هرگونه فعاليت براي تشكل‌هاي حزبي و سياسي، ممنوع است</a:t>
            </a:r>
            <a:r>
              <a:rPr lang="ar-SA" dirty="0"/>
              <a:t>.</a:t>
            </a:r>
            <a:endParaRPr lang="en-US" dirty="0"/>
          </a:p>
        </p:txBody>
      </p:sp>
    </p:spTree>
    <p:extLst>
      <p:ext uri="{BB962C8B-B14F-4D97-AF65-F5344CB8AC3E}">
        <p14:creationId xmlns:p14="http://schemas.microsoft.com/office/powerpoint/2010/main" val="283074280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683568" y="1511741"/>
            <a:ext cx="8022282" cy="39241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2/6-مشاوره نیروهای اطلاعاتی به افراد در انتخابات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س)فردي در يكي از نهادهاي امنيتي فعاليت دارد و مورد احترام مردم مي باشد. به همين دليل، در جريان انتخابات مختلف، مورد رجوع مردم، تحقيق و نظرخواهي دربارة صلاحيت نامزدهاي رياست جمهوري، خبرگان، مجلس شوراهاي شهر است. آيا افراد شاغل در نهادهاي امنيتي، مجاز به دادن مشاوره به مراجعين افراد موجه و دلسوز مي باشند؟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ج)تابع مقررات است.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29515459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95535" y="1535745"/>
            <a:ext cx="8580275" cy="337015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3/6-بکارگیری امکانات سپاه برای نامزدها</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س)آيا با امكانات سپاه و بسيج مي شود در خدمت نامزدهاي انتخاباتي بود؟                                                                                          ج)بكارگيري هرگونه بودجه، امكانات تجهيزات و اماكن سپاه و بسيج در حمايت يا تخريب گروهها و احزاب سياسي مورد تأييد و نامزدهاي انتخاباتي ممنوع بوده و مسئولين ذي ربط ضمن نظارت بر اين موضوع، در صورت مشاهده تخلف، متخلف را به كميسيون پيگيري و مراجع قانوني معرفي نمايند.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74888106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79512" y="1943573"/>
            <a:ext cx="8734565" cy="313932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rtl="1"/>
            <a:r>
              <a:rPr lang="en-US" dirty="0"/>
              <a:t> </a:t>
            </a: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4</a:t>
            </a:r>
            <a:r>
              <a:rPr lang="ar-SA" dirty="0"/>
              <a:t>/</a:t>
            </a: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6-تحقیق در پیدا کردن کاندیدای اصلح</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س)تحقيق و پيدا كردن كانديداي اصلح و رأي دادن به آن چه حكمي دارد؟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ج)تحقيق براي شناخت نامزد اصلح انتخابات از باب مقدّمه واجب در حدّ متعارف مطلوب و واجب است و اگر شخصاً امكان تحقيق ندارد، با اعتماد به تأييد افراد موجه و مورد اعتماد مي تواند رأي بدهد.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64895947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2" end="2"/>
                                            </p:txEl>
                                          </p:spTgt>
                                        </p:tgtEl>
                                        <p:attrNameLst>
                                          <p:attrName>style.visibility</p:attrName>
                                        </p:attrNameLst>
                                      </p:cBhvr>
                                      <p:to>
                                        <p:strVal val="visible"/>
                                      </p:to>
                                    </p:set>
                                    <p:animEffect transition="in" filter="wheel(1)">
                                      <p:cBhvr>
                                        <p:cTn id="17" dur="2000"/>
                                        <p:tgtEl>
                                          <p:spTgt spid="2252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2529">
                                            <p:txEl>
                                              <p:pRg st="3" end="3"/>
                                            </p:txEl>
                                          </p:spTgt>
                                        </p:tgtEl>
                                        <p:attrNameLst>
                                          <p:attrName>style.visibility</p:attrName>
                                        </p:attrNameLst>
                                      </p:cBhvr>
                                      <p:to>
                                        <p:strVal val="visible"/>
                                      </p:to>
                                    </p:set>
                                    <p:animEffect transition="in" filter="wheel(1)">
                                      <p:cBhvr>
                                        <p:cTn id="22" dur="2000"/>
                                        <p:tgtEl>
                                          <p:spTgt spid="2252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881589" y="2201311"/>
            <a:ext cx="7871535" cy="22621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5/6-رأی به کاندیدای جریان خاص</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س)آيا رأي دادن به نامزد جريانات خاص چه حکمی 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ج)اگر پس از تحقيق و بررسي نسبت به اصلح بودن هر يك از كانديدا ها اطمينان حاصل شود ، رأي دادن جايز است.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77909220"/>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wheel(1)">
                                      <p:cBhvr>
                                        <p:cTn id="7" dur="2000"/>
                                        <p:tgtEl>
                                          <p:spTgt spid="22529"/>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0" end="0"/>
                                            </p:txEl>
                                          </p:spTgt>
                                        </p:tgtEl>
                                        <p:attrNameLst>
                                          <p:attrName>style.visibility</p:attrName>
                                        </p:attrNameLst>
                                      </p:cBhvr>
                                      <p:to>
                                        <p:strVal val="visible"/>
                                      </p:to>
                                    </p:set>
                                    <p:animEffect transition="in" filter="wheel(1)">
                                      <p:cBhvr>
                                        <p:cTn id="12" dur="2000"/>
                                        <p:tgtEl>
                                          <p:spTgt spid="2252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1" end="1"/>
                                            </p:txEl>
                                          </p:spTgt>
                                        </p:tgtEl>
                                        <p:attrNameLst>
                                          <p:attrName>style.visibility</p:attrName>
                                        </p:attrNameLst>
                                      </p:cBhvr>
                                      <p:to>
                                        <p:strVal val="visible"/>
                                      </p:to>
                                    </p:set>
                                    <p:animEffect transition="in" filter="wheel(1)">
                                      <p:cBhvr>
                                        <p:cTn id="17" dur="2000"/>
                                        <p:tgtEl>
                                          <p:spTgt spid="2252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2529">
                                            <p:txEl>
                                              <p:pRg st="2" end="2"/>
                                            </p:txEl>
                                          </p:spTgt>
                                        </p:tgtEl>
                                        <p:attrNameLst>
                                          <p:attrName>style.visibility</p:attrName>
                                        </p:attrNameLst>
                                      </p:cBhvr>
                                      <p:to>
                                        <p:strVal val="visible"/>
                                      </p:to>
                                    </p:set>
                                    <p:animEffect transition="in" filter="wheel(1)">
                                      <p:cBhvr>
                                        <p:cTn id="22" dur="2000"/>
                                        <p:tgtEl>
                                          <p:spTgt spid="2252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7" name="Picture 3" descr="E:\متفرقه\مراسم رابطین\آذر\عكس\آقا.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170503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67587"/>
                                        </p:tgtEl>
                                        <p:attrNameLst>
                                          <p:attrName>style.visibility</p:attrName>
                                        </p:attrNameLst>
                                      </p:cBhvr>
                                      <p:to>
                                        <p:strVal val="visible"/>
                                      </p:to>
                                    </p:set>
                                    <p:animEffect transition="in" filter="fade">
                                      <p:cBhvr>
                                        <p:cTn id="7" dur="2000"/>
                                        <p:tgtEl>
                                          <p:spTgt spid="675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0" y="1026896"/>
            <a:ext cx="8712968"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6/6-دریافت اجرت برای تبلیغ نامزدهای انتخابات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س)حكم دريافت مزد و اموال براي تبليغ نامزدهاي انتخاباتي كه موافق با نظام اسلامي هستند، چه حکمی 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ج)دريافت پول براي تبليغ نامزدهاي مورد تأييد در انتخابات جايز است، البته پاسداران و اعضاء نيروهاي مسلّح به هيچ وجه حق تبليغ بر له يا عليه افراد را ندارند. چه با اخذ پول و چه بدون پول.</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س)حكم گرفتن پول از كانديدهاي انتخابي مجلس شوراي اسلامي چيست؟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ج)اگر در برابر انجام عمل مباحي باشد، اشكال ندارد. (اجوبه، س 1110)</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576055768"/>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2" end="2"/>
                                            </p:txEl>
                                          </p:spTgt>
                                        </p:tgtEl>
                                        <p:attrNameLst>
                                          <p:attrName>style.visibility</p:attrName>
                                        </p:attrNameLst>
                                      </p:cBhvr>
                                      <p:to>
                                        <p:strVal val="visible"/>
                                      </p:to>
                                    </p:set>
                                    <p:animEffect transition="in" filter="wheel(1)">
                                      <p:cBhvr>
                                        <p:cTn id="17" dur="2000"/>
                                        <p:tgtEl>
                                          <p:spTgt spid="2252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2529">
                                            <p:txEl>
                                              <p:pRg st="3" end="3"/>
                                            </p:txEl>
                                          </p:spTgt>
                                        </p:tgtEl>
                                        <p:attrNameLst>
                                          <p:attrName>style.visibility</p:attrName>
                                        </p:attrNameLst>
                                      </p:cBhvr>
                                      <p:to>
                                        <p:strVal val="visible"/>
                                      </p:to>
                                    </p:set>
                                    <p:animEffect transition="in" filter="wheel(1)">
                                      <p:cBhvr>
                                        <p:cTn id="22" dur="2000"/>
                                        <p:tgtEl>
                                          <p:spTgt spid="2252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22529">
                                            <p:txEl>
                                              <p:pRg st="4" end="4"/>
                                            </p:txEl>
                                          </p:spTgt>
                                        </p:tgtEl>
                                        <p:attrNameLst>
                                          <p:attrName>style.visibility</p:attrName>
                                        </p:attrNameLst>
                                      </p:cBhvr>
                                      <p:to>
                                        <p:strVal val="visible"/>
                                      </p:to>
                                    </p:set>
                                    <p:animEffect transition="in" filter="wheel(1)">
                                      <p:cBhvr>
                                        <p:cTn id="27" dur="2000"/>
                                        <p:tgtEl>
                                          <p:spTgt spid="2252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395536" y="694293"/>
            <a:ext cx="8586954" cy="50321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7/6-تردید در رأی دادن به کاندیدا یا رأی سفید انداختن</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س)آيا وقتي كسي در رأي دادن در شرايط تردید قرار بگيرد، وظیفه چیست؟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ج)باتوجه به تدابیر واوامر فرماندهی معظم کل قوا حفظه الله تعالی در باب انتخابات 1 - همه واجدين شرايط در انتخابات شركت نمايند، (مشاركت حداكثري). 2 - كسي در انتخابات رأي باطل ندهد. 3 - در بين نامزدهاي مورد تأييد شوراي محترم نگهبان، به آنكه در مجموع امتيازات بيشتري دارد رأي داده شود. (انتخاب اصلح) 4 - همه دست اندركاران انتخابات، نامزدهاي انتخابات، هواداران نامزدها و آحاد مردم، بايد طبق قانون عمل كرده و به قانون پايبند باشند. 5 - هيچ نامزد انتخابات و طرفداران آنها حق ندارند ديگران را تخريب نمايند.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51367226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2" end="2"/>
                                            </p:txEl>
                                          </p:spTgt>
                                        </p:tgtEl>
                                        <p:attrNameLst>
                                          <p:attrName>style.visibility</p:attrName>
                                        </p:attrNameLst>
                                      </p:cBhvr>
                                      <p:to>
                                        <p:strVal val="visible"/>
                                      </p:to>
                                    </p:set>
                                    <p:animEffect transition="in" filter="wheel(1)">
                                      <p:cBhvr>
                                        <p:cTn id="17" dur="2000"/>
                                        <p:tgtEl>
                                          <p:spTgt spid="2252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450128" y="248822"/>
            <a:ext cx="8442352" cy="59400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3200" b="1" cap="all" dirty="0">
                <a:ln w="0"/>
                <a:solidFill>
                  <a:srgbClr val="7030A0"/>
                </a:solidFill>
                <a:cs typeface="B Nazanin" pitchFamily="2" charset="-78"/>
              </a:rPr>
              <a:t>8/6-غیبت از مسئولین در انتخابات</a:t>
            </a:r>
            <a:endParaRPr lang="en-US" sz="3200" b="1" cap="all" dirty="0">
              <a:ln w="0"/>
              <a:solidFill>
                <a:srgbClr val="7030A0"/>
              </a:solidFill>
              <a:cs typeface="B Nazanin" pitchFamily="2" charset="-78"/>
            </a:endParaRPr>
          </a:p>
          <a:p>
            <a:pPr algn="ctr" rtl="1">
              <a:lnSpc>
                <a:spcPct val="150000"/>
              </a:lnSpc>
            </a:pPr>
            <a:r>
              <a:rPr lang="ar-SA" sz="3200" b="1" cap="all" dirty="0">
                <a:ln w="0"/>
                <a:solidFill>
                  <a:srgbClr val="7030A0"/>
                </a:solidFill>
                <a:cs typeface="B Nazanin" pitchFamily="2" charset="-78"/>
              </a:rPr>
              <a:t>س) در ارائه تحليل سياسي در پاره اي از موارد نياز به نام شخصيت هاي سياسي در جمع و بصورت انفرادي مي باشد آيا موجب غيبت خواهد بود يا خير؟                                                                                                                           </a:t>
            </a:r>
            <a:endParaRPr lang="en-US" sz="3200" b="1" cap="all" dirty="0">
              <a:ln w="0"/>
              <a:solidFill>
                <a:srgbClr val="7030A0"/>
              </a:solidFill>
              <a:cs typeface="B Nazanin" pitchFamily="2" charset="-78"/>
            </a:endParaRPr>
          </a:p>
          <a:p>
            <a:pPr algn="ctr" rtl="1">
              <a:lnSpc>
                <a:spcPct val="150000"/>
              </a:lnSpc>
            </a:pPr>
            <a:r>
              <a:rPr lang="ar-SA" sz="3200" b="1" cap="all" dirty="0">
                <a:ln w="0"/>
                <a:solidFill>
                  <a:srgbClr val="7030A0"/>
                </a:solidFill>
                <a:cs typeface="B Nazanin" pitchFamily="2" charset="-78"/>
              </a:rPr>
              <a:t>ج)اگر بيان مواضع سياسي و عملكرد آن باشد كه خود آنان اظهار مي دارند غيبت نيست و اشكال ندارد، ولي بايد از صحت آن، مطمئن باشند و همچنين جزء اسرار شخص يا اشاعه فحشاء نباشد.</a:t>
            </a:r>
            <a:endParaRPr lang="en-US" sz="3200" b="1" cap="all" dirty="0">
              <a:ln w="0"/>
              <a:solidFill>
                <a:srgbClr val="7030A0"/>
              </a:solidFill>
              <a:cs typeface="B Nazanin" pitchFamily="2" charset="-78"/>
            </a:endParaRPr>
          </a:p>
        </p:txBody>
      </p:sp>
    </p:spTree>
    <p:extLst>
      <p:ext uri="{BB962C8B-B14F-4D97-AF65-F5344CB8AC3E}">
        <p14:creationId xmlns:p14="http://schemas.microsoft.com/office/powerpoint/2010/main" val="416913165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755576" y="1253812"/>
            <a:ext cx="8001889" cy="337015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9/6-مسافرت به شهر نامزد انتخاباتی</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س)آيا جايز است، افراد براي اينكه نامزد مورد نظرشان در انتخابات رأي بياورد از محل سكونت خود به شهري كه مي خواهند رأي بدهند مسافرت كنند؟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ج)اگر سفر به حوزه انتخابيه ديگر براي رأي دادن سازمان يافته نبود و موجب اختلال در امر انتخابات و از موارد ممنوعه در قانون نباشد، اشكال ندارد.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80362890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wheel(1)">
                                      <p:cBhvr>
                                        <p:cTn id="7" dur="20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wheel(1)">
                                      <p:cBhvr>
                                        <p:cTn id="12" dur="2000"/>
                                        <p:tgtEl>
                                          <p:spTgt spid="225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2529">
                                            <p:txEl>
                                              <p:pRg st="2" end="2"/>
                                            </p:txEl>
                                          </p:spTgt>
                                        </p:tgtEl>
                                        <p:attrNameLst>
                                          <p:attrName>style.visibility</p:attrName>
                                        </p:attrNameLst>
                                      </p:cBhvr>
                                      <p:to>
                                        <p:strVal val="visible"/>
                                      </p:to>
                                    </p:set>
                                    <p:animEffect transition="in" filter="wheel(1)">
                                      <p:cBhvr>
                                        <p:cTn id="17" dur="2000"/>
                                        <p:tgtEl>
                                          <p:spTgt spid="2252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23528" y="495300"/>
            <a:ext cx="8515672" cy="3924151"/>
          </a:xfrm>
          <a:prstGeom prst="rect">
            <a:avLst/>
          </a:prstGeom>
        </p:spPr>
        <p:txBody>
          <a:bodyPr wrap="square">
            <a:spAutoFit/>
          </a:bodyPr>
          <a:lstStyle/>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10/6-دریافت هدیه از کاندیدا به جهت رأی دادن به او</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س)اگر كسي به نيت رأي دادن به فردي از وي هديه‌اي دريافت كند آن هديه چه حكمي دارد؟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ج)دريافت هرگونه مبلغ و هديه‌اي در برابر تغافل و چشم‌پوشي از اعمال خلاف قانون و يا اينكه حقي ضايع و باطلي رواج پيدا كند و منجر به تبعيض در انجام كارها شده و باعث فساد و از بين رفتن حقوق ديگران گردد جايز نيست. (مستفاد از اجوبه، س 1243 و 1249) البته بهتر اينست كه اينگونه هدايا را قبول نكنيد.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1647572573"/>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یل 1"/>
          <p:cNvSpPr/>
          <p:nvPr/>
        </p:nvSpPr>
        <p:spPr>
          <a:xfrm>
            <a:off x="395536" y="278650"/>
            <a:ext cx="8451939" cy="5586145"/>
          </a:xfrm>
          <a:prstGeom prst="rect">
            <a:avLst/>
          </a:prstGeom>
        </p:spPr>
        <p:txBody>
          <a:bodyPr wrap="square">
            <a:spAutoFit/>
          </a:bodyPr>
          <a:lstStyle/>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11/6-مقبولیت کاندیدا در انتخابات</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درباره كانديداي اصلحي كه براي انتخابات ثبت نام كرده ولي از مقبوليت كافي برخوردار نيست و يقين به عدم پيروزي او داريم اولاً تكليف ما درباره او چيست؟ آيا ما مأمور به تكليف هستيم نه نتيجه در اينجا صادق است؟ آيا مقبوليت از شرايط اصلحيت مي تواند باشد؟</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 اصلح مورد نظر در انتخابات از جهات مختلف است و يكي از جهات نيز مقبوليّت و زمينه رأي است كه در معدّل نمره اصلح تأثير دارد، لذا رأي به فرد شايسته كه يقين قطعي به رأي نياوردن وي وجود دارد، ضايع كردن رأي است، مگر آنكه احتمال رأي آوردن باشد. با توجه به اقدام دير هنگام نسبت به سؤال، مي تواند در انتخابات بعدي مورد توجه قرار گيرد. </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140858548"/>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241630" y="942265"/>
            <a:ext cx="7556500" cy="45627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س6)حکم گوش دادن به صداي خوانندگانی كه عليه نظام جمهوري اسلامي ايران و رهبري حرف هاي منافقانه مي زنند چیست؟</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a:p>
            <a:pPr algn="ctr" rtl="1">
              <a:lnSpc>
                <a:spcPct val="150000"/>
              </a:lnSpc>
            </a:pPr>
            <a:r>
              <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ج)گوش دادن به آواز مطرب و لهوي و همچنين ترويج افراد بي مبالات و مخالف نظام مقدس جمهوري اسلامي جايز نيست؛ بخصوص براي سازمان سپاه و پاسداران كه بايد پاسدار ارزشهاي اسلامي و انقلابي باشند</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31530499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69215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scene3d>
              <a:camera prst="orthographicFront"/>
              <a:lightRig rig="harsh" dir="t"/>
            </a:scene3d>
            <a:sp3d extrusionH="57150" prstMaterial="matte">
              <a:bevelT w="63500" h="12700" prst="angle"/>
              <a:contourClr>
                <a:schemeClr val="bg1">
                  <a:lumMod val="65000"/>
                </a:schemeClr>
              </a:contourClr>
            </a:sp3d>
          </a:bodyPr>
          <a:lstStyle/>
          <a:p>
            <a:pPr algn="ctr">
              <a:lnSpc>
                <a:spcPts val="6000"/>
              </a:lnSpc>
              <a:defRPr/>
            </a:pPr>
            <a:r>
              <a:rPr lang="ar-SA" sz="7200" b="1" kern="0" dirty="0" smtClean="0">
                <a:ln/>
                <a:solidFill>
                  <a:schemeClr val="accent3"/>
                </a:solidFill>
                <a:cs typeface="B Titr" pitchFamily="2" charset="-78"/>
              </a:rPr>
              <a:t>منکرات </a:t>
            </a:r>
            <a:r>
              <a:rPr lang="ar-SA" sz="7200" b="1" kern="0" dirty="0">
                <a:ln/>
                <a:solidFill>
                  <a:schemeClr val="accent3"/>
                </a:solidFill>
                <a:cs typeface="B Titr" pitchFamily="2" charset="-78"/>
              </a:rPr>
              <a:t>سیاسی </a:t>
            </a:r>
            <a:endParaRPr lang="en-US" sz="7200" b="1" kern="0" dirty="0">
              <a:ln/>
              <a:solidFill>
                <a:schemeClr val="accent3"/>
              </a:solidFill>
              <a:cs typeface="B Titr" pitchFamily="2" charset="-78"/>
            </a:endParaRPr>
          </a:p>
        </p:txBody>
      </p:sp>
    </p:spTree>
    <p:extLst>
      <p:ext uri="{BB962C8B-B14F-4D97-AF65-F5344CB8AC3E}">
        <p14:creationId xmlns:p14="http://schemas.microsoft.com/office/powerpoint/2010/main" val="25736090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692150"/>
            <a:ext cx="914400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ts val="6000"/>
              </a:lnSpc>
              <a:defRPr/>
            </a:pPr>
            <a:r>
              <a:rPr lang="ar-SA"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 </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حضوردرجلسات گروههای انحرافی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ts val="6000"/>
              </a:lnSpc>
              <a:defRPr/>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2- عضویت در احزاب و گروهها برخلاف مقررات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rtl="1">
              <a:lnSpc>
                <a:spcPts val="6000"/>
              </a:lnSpc>
              <a:defRPr/>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3- تضعیف نظام اسلامی باشیوه های گوناگون </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r>
            <a:b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b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[مانند: طرح کمبودها</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ی جامعه و معایب مسئولین نظام، </a:t>
            </a:r>
            <a:b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b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به  صورتی </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که موجب تضعیف و تخریب نظام اسلامی گردد</a:t>
            </a: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ctr">
              <a:lnSpc>
                <a:spcPts val="6000"/>
              </a:lnSpc>
              <a:defRPr/>
            </a:pPr>
            <a:r>
              <a:rPr lang="ar-SA"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4- معاشرت بافرقه های ضاله </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13349826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95536" y="692150"/>
            <a:ext cx="8280920" cy="554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defRPr/>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5-تحلیل‌هایی </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که موجب تضعیف اراده‌ی جامعه در تبعیت احکام حکومتی ولیّ فقیه‌ ‌شود ویاباعث تضعیف امیددر جامعه‌ و القای اضطراب و نگرانی در افکار عمومی گردد </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p>
          <a:p>
            <a:pPr algn="ctr" rtl="1">
              <a:lnSpc>
                <a:spcPct val="150000"/>
              </a:lnSpc>
              <a:defRPr/>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6-ذکرکردن مفاسد اخلاقی وآوردن نام افراد درتحلیل سیاسی</a:t>
            </a:r>
          </a:p>
          <a:p>
            <a:pPr algn="ctr" rtl="1">
              <a:lnSpc>
                <a:spcPct val="150000"/>
              </a:lnSpc>
              <a:defRPr/>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7- تبیین </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وتحلیلی که همراه باایجادیاس ونومیدی مردم </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باشد.</a:t>
            </a:r>
          </a:p>
          <a:p>
            <a:pPr algn="ctr" rtl="1">
              <a:lnSpc>
                <a:spcPct val="150000"/>
              </a:lnSpc>
              <a:defRPr/>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8-تحلیلی </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که بنحوی ترویج گفتمان دشمنان باشدیاقدرت تفکرشنونده </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رابگیرد.</a:t>
            </a:r>
          </a:p>
          <a:p>
            <a:pPr algn="ctr" rtl="1">
              <a:lnSpc>
                <a:spcPct val="150000"/>
              </a:lnSpc>
              <a:defRPr/>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9- </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تحلیلهایی که منجر به تجسس </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درکارافرادشود.</a:t>
            </a:r>
          </a:p>
          <a:p>
            <a:pPr algn="ctr" rtl="1">
              <a:lnSpc>
                <a:spcPct val="150000"/>
              </a:lnSpc>
              <a:defRPr/>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۱0-تحلیلهایی </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که درآن  بیان ظلم یاخیانت بعضی ازمسئولین نظام دربرابرمردم شود و موجب فتنه وفسادوتضعيف دولت اسلامی‏شود (اجوبه ، س 1391)</a:t>
            </a:r>
            <a:endParaRPr lang="en-US"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8363169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38250" y="673100"/>
            <a:ext cx="7498080" cy="4800600"/>
          </a:xfrm>
        </p:spPr>
        <p:txBody>
          <a:bodyPr>
            <a:noAutofit/>
          </a:bodyPr>
          <a:lstStyle/>
          <a:p>
            <a:pPr marL="0" indent="0" algn="ctr">
              <a:buNone/>
            </a:pPr>
            <a:r>
              <a:rPr lang="fa-IR" sz="7200" b="1" cap="all"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ea typeface="+mj-ea"/>
                <a:cs typeface="B Nazanin" pitchFamily="2" charset="-78"/>
              </a:rPr>
              <a:t>8</a:t>
            </a:r>
            <a:endParaRPr lang="fa-IR" sz="7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ea typeface="+mj-ea"/>
              <a:cs typeface="B Nazanin" pitchFamily="2" charset="-78"/>
            </a:endParaRPr>
          </a:p>
          <a:p>
            <a:pPr marL="0" indent="0" algn="ctr">
              <a:buNone/>
            </a:pPr>
            <a:r>
              <a:rPr lang="fa-IR" sz="7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ea typeface="+mj-ea"/>
                <a:cs typeface="B Nazanin" pitchFamily="2" charset="-78"/>
              </a:rPr>
              <a:t>احکام سیاسی</a:t>
            </a:r>
            <a:endParaRPr lang="en-US" sz="7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ea typeface="+mj-ea"/>
              <a:cs typeface="B Nazanin" pitchFamily="2" charset="-78"/>
            </a:endParaRPr>
          </a:p>
        </p:txBody>
      </p:sp>
    </p:spTree>
    <p:extLst>
      <p:ext uri="{BB962C8B-B14F-4D97-AF65-F5344CB8AC3E}">
        <p14:creationId xmlns:p14="http://schemas.microsoft.com/office/powerpoint/2010/main" val="2161950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3" y="188640"/>
            <a:ext cx="9144000" cy="683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r" rtl="1">
              <a:lnSpc>
                <a:spcPct val="150000"/>
              </a:lnSpc>
              <a:defRPr/>
            </a:pPr>
            <a:endParaRPr lang="fa-IR" sz="2400" b="1" dirty="0">
              <a:ln w="10541" cmpd="sng">
                <a:solidFill>
                  <a:schemeClr val="accent1">
                    <a:shade val="88000"/>
                    <a:satMod val="110000"/>
                  </a:schemeClr>
                </a:solidFill>
                <a:prstDash val="solid"/>
              </a:ln>
              <a:solidFill>
                <a:srgbClr val="7030A0"/>
              </a:solidFill>
              <a:latin typeface="Tahoma" pitchFamily="34" charset="0"/>
              <a:ea typeface="Times New Roman" pitchFamily="18" charset="0"/>
              <a:cs typeface="B Nazanin" pitchFamily="2" charset="-78"/>
            </a:endParaRPr>
          </a:p>
        </p:txBody>
      </p:sp>
      <p:sp>
        <p:nvSpPr>
          <p:cNvPr id="2" name="مستطیل 1"/>
          <p:cNvSpPr/>
          <p:nvPr/>
        </p:nvSpPr>
        <p:spPr>
          <a:xfrm>
            <a:off x="296525" y="1223755"/>
            <a:ext cx="8415936" cy="5078313"/>
          </a:xfrm>
          <a:prstGeom prst="rect">
            <a:avLst/>
          </a:prstGeom>
        </p:spPr>
        <p:txBody>
          <a:bodyPr wrap="square">
            <a:spAutoFit/>
          </a:bodyPr>
          <a:lstStyle/>
          <a:p>
            <a:pPr algn="r" rtl="1">
              <a:lnSpc>
                <a:spcPct val="150000"/>
              </a:lnSpc>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۱1-تحلیلهایی </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که منجربه افشای اسرار شخصی و امور </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خصوصی </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و سرّی دیگران در برابر مردم </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شود.</a:t>
            </a:r>
          </a:p>
          <a:p>
            <a:pPr algn="r" rtl="1">
              <a:lnSpc>
                <a:spcPct val="150000"/>
              </a:lnSpc>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۱2- </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تبیین وتحلیلهایی که منتهی به طرح کمبودها و ضعفهایی می شود که احیانا ایجاد بدبینی نسبت به نظام مقدس جمهوری اسلامی رافراهم می </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کند.</a:t>
            </a:r>
          </a:p>
          <a:p>
            <a:pPr algn="r" rtl="1">
              <a:lnSpc>
                <a:spcPct val="150000"/>
              </a:lnSpc>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۱3-تحلیل </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ویاانتشار خبری که موجب بهره برداری سیاسی دشمنان علیه نظام مقدس جمهوری اسلامی شود،‌ ومنجر به تضعیف نظام اسلامی شود</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p>
          <a:p>
            <a:pPr algn="r" rtl="1">
              <a:lnSpc>
                <a:spcPct val="150000"/>
              </a:lnSpc>
            </a:pP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۱4- </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ورود درحریم خصوصی افراد درمقام تحلیل وارائه </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اخباروگزارشها</a:t>
            </a:r>
          </a:p>
          <a:p>
            <a:pPr algn="r" rtl="1">
              <a:lnSpc>
                <a:spcPct val="150000"/>
              </a:lnSpc>
            </a:pP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 </a:t>
            </a:r>
            <a:r>
              <a:rPr lang="fa-IR" sz="24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۱5-بیان </a:t>
            </a:r>
            <a:r>
              <a:rPr lang="fa-IR" sz="24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مطالبی که  صحتش محرزنشده است ویابامواضع نظام ورهبری نظام تضادوتعارض داردویا موجب بدبینی درجامعه ویادیگرمفاسد شود .</a:t>
            </a:r>
          </a:p>
        </p:txBody>
      </p:sp>
    </p:spTree>
    <p:extLst>
      <p:ext uri="{BB962C8B-B14F-4D97-AF65-F5344CB8AC3E}">
        <p14:creationId xmlns:p14="http://schemas.microsoft.com/office/powerpoint/2010/main" val="25925852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251520" y="3038695"/>
            <a:ext cx="8365429" cy="10030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lnSpc>
                <a:spcPct val="150000"/>
              </a:lnSpc>
            </a:pPr>
            <a:endParaRPr lang="en-US" sz="4400" b="1" cap="all" dirty="0">
              <a:ln w="0"/>
              <a:effectLst>
                <a:glow rad="63500">
                  <a:schemeClr val="accent6">
                    <a:satMod val="175000"/>
                    <a:alpha val="40000"/>
                  </a:schemeClr>
                </a:glow>
                <a:reflection blurRad="12700" stA="50000" endPos="50000" dist="5000" dir="5400000" sy="-100000" rotWithShape="0"/>
              </a:effectLst>
              <a:cs typeface="B Nazanin" pitchFamily="2" charset="-78"/>
            </a:endParaRPr>
          </a:p>
        </p:txBody>
      </p:sp>
      <p:sp>
        <p:nvSpPr>
          <p:cNvPr id="3" name="مستطیل 2"/>
          <p:cNvSpPr/>
          <p:nvPr/>
        </p:nvSpPr>
        <p:spPr>
          <a:xfrm>
            <a:off x="386536" y="998730"/>
            <a:ext cx="8505944" cy="5170646"/>
          </a:xfrm>
          <a:prstGeom prst="rect">
            <a:avLst/>
          </a:prstGeom>
        </p:spPr>
        <p:txBody>
          <a:bodyPr wrap="square">
            <a:spAutoFit/>
          </a:bodyPr>
          <a:lstStyle/>
          <a:p>
            <a:pPr algn="r" rtl="1">
              <a:lnSpc>
                <a:spcPct val="150000"/>
              </a:lnSpc>
            </a:pPr>
            <a:r>
              <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۱6-تخریب </a:t>
            </a:r>
            <a:r>
              <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افراددرتحلیلهای سیاسی  </a:t>
            </a:r>
          </a:p>
          <a:p>
            <a:pPr algn="r" rtl="1">
              <a:lnSpc>
                <a:spcPct val="150000"/>
              </a:lnSpc>
            </a:pPr>
            <a:r>
              <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17-صحبت </a:t>
            </a:r>
            <a:r>
              <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از عیبی که در فرد وجود دارد، اما صاحب عیب آن را  مخفی می دارد؛ مثل بداخلاقی در منزل با همسر زیراغیبت محسوب می شود.</a:t>
            </a:r>
          </a:p>
          <a:p>
            <a:pPr algn="r" rtl="1">
              <a:lnSpc>
                <a:spcPct val="150000"/>
              </a:lnSpc>
            </a:pPr>
            <a:r>
              <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18- </a:t>
            </a:r>
            <a:r>
              <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بیان مطلبی که عیب محسوب می گردد اما در فرد وجود ندارد،زیرا  این نوع  گفتگو تهمت است و چون گناه دروغ نیز به آن اضافه می گردد؛ گناهش بیشتر می گردد</a:t>
            </a:r>
            <a:r>
              <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a:t>
            </a:r>
          </a:p>
          <a:p>
            <a:pPr algn="r" rtl="1">
              <a:lnSpc>
                <a:spcPct val="150000"/>
              </a:lnSpc>
            </a:pPr>
            <a:r>
              <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19-بیان </a:t>
            </a:r>
            <a:r>
              <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مطلبی که توهین تلقی شود و موجب پایین آمدن شأن فرد غایب شود، و یا اگر بشنود که پشت سرش اینطور گفته شده، ناراحت می شود.</a:t>
            </a:r>
          </a:p>
          <a:p>
            <a:pPr algn="r" rtl="1">
              <a:lnSpc>
                <a:spcPct val="150000"/>
              </a:lnSpc>
            </a:pPr>
            <a:r>
              <a:rPr lang="fa-IR" sz="2000" b="1" dirty="0" smtClean="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۲0-دروغ </a:t>
            </a:r>
            <a:r>
              <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rPr>
              <a:t>گفتن درتحلیل وتبیین وقایع ،زیرا دروغ از کبائر است وجزدرمواردخاص گفتنش جایزنیست وتفاوتی نمی کند درمقام گفتگوباشد ویادربیان وقایع وحوادث وتحلیل سیاسی</a:t>
            </a:r>
          </a:p>
          <a:p>
            <a:pPr algn="r" rtl="1">
              <a:lnSpc>
                <a:spcPct val="150000"/>
              </a:lnSpc>
            </a:pPr>
            <a:endPar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a:p>
            <a:pPr algn="r" rtl="1">
              <a:lnSpc>
                <a:spcPct val="150000"/>
              </a:lnSpc>
            </a:pPr>
            <a:endParaRPr lang="fa-IR" sz="2000" b="1" dirty="0">
              <a:ln w="10541" cmpd="sng">
                <a:solidFill>
                  <a:schemeClr val="accent1">
                    <a:shade val="88000"/>
                    <a:satMod val="110000"/>
                  </a:schemeClr>
                </a:solidFill>
                <a:prstDash val="solid"/>
              </a:ln>
              <a:solidFill>
                <a:srgbClr val="002060"/>
              </a:solidFill>
              <a:latin typeface="Tahoma" pitchFamily="34" charset="0"/>
              <a:ea typeface="Times New Roman" pitchFamily="18" charset="0"/>
              <a:cs typeface="B Nazanin" pitchFamily="2" charset="-78"/>
            </a:endParaRPr>
          </a:p>
        </p:txBody>
      </p:sp>
    </p:spTree>
    <p:extLst>
      <p:ext uri="{BB962C8B-B14F-4D97-AF65-F5344CB8AC3E}">
        <p14:creationId xmlns:p14="http://schemas.microsoft.com/office/powerpoint/2010/main" val="424376805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09600" y="457200"/>
            <a:ext cx="8077200" cy="6247864"/>
          </a:xfrm>
          <a:prstGeom prst="rect">
            <a:avLst/>
          </a:prstGeom>
        </p:spPr>
        <p:txBody>
          <a:bodyPr wrap="square">
            <a:spAutoFit/>
          </a:bodyPr>
          <a:lstStyle/>
          <a:p>
            <a:pPr algn="r"/>
            <a:r>
              <a:rPr lang="en-US" sz="80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IranNastaliq" pitchFamily="18" charset="0"/>
                <a:cs typeface="B Nazanin" pitchFamily="2" charset="-78"/>
              </a:rPr>
              <a:t> </a:t>
            </a:r>
            <a:r>
              <a:rPr lang="fa-IR" sz="80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IranNastaliq" pitchFamily="18" charset="0"/>
                <a:cs typeface="B Nazanin" pitchFamily="2" charset="-78"/>
              </a:rPr>
              <a:t>تعجیل</a:t>
            </a:r>
            <a:r>
              <a:rPr lang="fa-IR" sz="8000" dirty="0" smtClean="0">
                <a:latin typeface="IranNastaliq" pitchFamily="18" charset="0"/>
                <a:cs typeface="B Nazanin" pitchFamily="2" charset="-78"/>
              </a:rPr>
              <a:t> </a:t>
            </a:r>
          </a:p>
          <a:p>
            <a:pPr>
              <a:lnSpc>
                <a:spcPct val="150000"/>
              </a:lnSpc>
            </a:pPr>
            <a:r>
              <a:rPr lang="fa-IR" sz="8000" b="1" dirty="0" smtClean="0">
                <a:ln w="18000">
                  <a:solidFill>
                    <a:schemeClr val="accent2">
                      <a:satMod val="140000"/>
                    </a:schemeClr>
                  </a:solidFill>
                  <a:prstDash val="solid"/>
                  <a:miter lim="800000"/>
                </a:ln>
                <a:solidFill>
                  <a:srgbClr val="7030A0"/>
                </a:solidFill>
                <a:effectLst>
                  <a:outerShdw blurRad="25500" dist="23000" dir="7020000" algn="tl">
                    <a:srgbClr val="000000">
                      <a:alpha val="50000"/>
                    </a:srgbClr>
                  </a:outerShdw>
                </a:effectLst>
                <a:latin typeface="IranNastaliq" pitchFamily="18" charset="0"/>
                <a:cs typeface="B Nazanin" pitchFamily="2" charset="-78"/>
              </a:rPr>
              <a:t>درفرج امام زمان ارواحنا له الفداء </a:t>
            </a:r>
          </a:p>
          <a:p>
            <a:r>
              <a:rPr lang="fa-IR" sz="80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IranNastaliq" pitchFamily="18" charset="0"/>
                <a:cs typeface="B Nazanin" pitchFamily="2" charset="-78"/>
              </a:rPr>
              <a:t>صلوات</a:t>
            </a:r>
            <a:r>
              <a:rPr lang="fa-IR" sz="8000" dirty="0" smtClean="0">
                <a:latin typeface="IranNastaliq" pitchFamily="18" charset="0"/>
                <a:cs typeface="B Nazanin" pitchFamily="2" charset="-78"/>
              </a:rPr>
              <a:t> </a:t>
            </a:r>
            <a:endParaRPr lang="fa-IR" sz="8000" dirty="0">
              <a:cs typeface="B Nazanin" pitchFamily="2" charset="-78"/>
            </a:endParaRPr>
          </a:p>
        </p:txBody>
      </p:sp>
    </p:spTree>
  </p:cSld>
  <p:clrMapOvr>
    <a:masterClrMapping/>
  </p:clrMapOvr>
  <p:transition>
    <p:diamon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0" y="2485089"/>
            <a:ext cx="8685965" cy="19774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تهیه وتنظیم:</a:t>
            </a:r>
          </a:p>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محمدحسین منتظری</a:t>
            </a:r>
          </a:p>
          <a:p>
            <a:pPr algn="ctr" rtl="1">
              <a:lnSpc>
                <a:spcPct val="150000"/>
              </a:lnSpc>
            </a:pP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rPr>
              <a:t>آبان ماه 1399</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cs typeface="B Nazanin" pitchFamily="2" charset="-78"/>
            </a:endParaRPr>
          </a:p>
        </p:txBody>
      </p:sp>
    </p:spTree>
    <p:extLst>
      <p:ext uri="{BB962C8B-B14F-4D97-AF65-F5344CB8AC3E}">
        <p14:creationId xmlns:p14="http://schemas.microsoft.com/office/powerpoint/2010/main" val="237130195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908720"/>
            <a:ext cx="8229600" cy="1143000"/>
          </a:xfrm>
        </p:spPr>
        <p:txBody>
          <a:bodyPr>
            <a:noAutofit/>
          </a:bodyPr>
          <a:lstStyle/>
          <a:p>
            <a:pPr>
              <a:lnSpc>
                <a:spcPct val="150000"/>
              </a:lnSpc>
            </a:pPr>
            <a:r>
              <a:rPr lang="ar-SA" dirty="0"/>
              <a:t> </a:t>
            </a:r>
            <a:r>
              <a:rPr lang="en-US" dirty="0"/>
              <a:t/>
            </a:r>
            <a:br>
              <a:rPr lang="en-US" dirty="0"/>
            </a:b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r>
            <a:b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br>
            <a:r>
              <a:rPr lang="ar-SA"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r>
            <a:b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br>
            <a:r>
              <a:rPr lang="ar-SA" sz="4800" b="1" dirty="0">
                <a:ln w="1905"/>
                <a:solidFill>
                  <a:srgbClr val="0070C0"/>
                </a:solidFill>
                <a:effectLst>
                  <a:innerShdw blurRad="69850" dist="43180" dir="5400000">
                    <a:srgbClr val="000000">
                      <a:alpha val="65000"/>
                    </a:srgbClr>
                  </a:innerShdw>
                </a:effectLst>
                <a:latin typeface="IranNastaliq" panose="02020505000000020003" pitchFamily="18" charset="0"/>
                <a:ea typeface="Calibri" pitchFamily="34" charset="0"/>
                <a:cs typeface="IranNastaliq" panose="02020505000000020003" pitchFamily="18" charset="0"/>
              </a:rPr>
              <a:t>      1)اطاعت از فرمان رهبری در مسائل سیاسی</a:t>
            </a:r>
            <a: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r>
            <a:br>
              <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br>
            <a:r>
              <a:rPr lang="ar-SA"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س1)در مسائل سياسي آيا سرپيچي از فرمان رهبري خلاف حكم خداست؟                                                                                                                           ج)عمل به حكم ولي فقيه بر همگان حتي بر مجتهدين نيز واجب است و تخطّي از آن جايز نيست. </a:t>
            </a:r>
            <a:endPar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56231277"/>
      </p:ext>
    </p:extLst>
  </p:cSld>
  <p:clrMapOvr>
    <a:masterClrMapping/>
  </p:clrMapOvr>
  <p:transition>
    <p:newsflash/>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260648"/>
            <a:ext cx="8640960" cy="4800600"/>
          </a:xfrm>
        </p:spPr>
        <p:txBody>
          <a:bodyPr>
            <a:noAutofit/>
          </a:bodyPr>
          <a:lstStyle/>
          <a:p>
            <a:pPr marL="0" indent="0" algn="ctr">
              <a:lnSpc>
                <a:spcPct val="150000"/>
              </a:lnSpc>
              <a:buNone/>
            </a:pPr>
            <a:r>
              <a:rPr lang="ar-SA" sz="4800" b="1" dirty="0">
                <a:ln w="1905"/>
                <a:solidFill>
                  <a:srgbClr val="0070C0"/>
                </a:solidFill>
                <a:effectLst>
                  <a:innerShdw blurRad="69850" dist="43180" dir="5400000">
                    <a:srgbClr val="000000">
                      <a:alpha val="65000"/>
                    </a:srgbClr>
                  </a:innerShdw>
                </a:effectLst>
                <a:latin typeface="IranNastaliq" panose="02020505000000020003" pitchFamily="18" charset="0"/>
                <a:ea typeface="Calibri" pitchFamily="34" charset="0"/>
                <a:cs typeface="IranNastaliq" panose="02020505000000020003" pitchFamily="18" charset="0"/>
              </a:rPr>
              <a:t>2)ارتباط با احزاب و گروه های سیاسی</a:t>
            </a:r>
            <a:endParaRPr lang="en-US" sz="4800" b="1" dirty="0">
              <a:ln w="1905"/>
              <a:solidFill>
                <a:srgbClr val="0070C0"/>
              </a:solidFill>
              <a:effectLst>
                <a:innerShdw blurRad="69850" dist="43180" dir="5400000">
                  <a:srgbClr val="000000">
                    <a:alpha val="65000"/>
                  </a:srgbClr>
                </a:innerShdw>
              </a:effectLst>
              <a:latin typeface="IranNastaliq" panose="02020505000000020003" pitchFamily="18" charset="0"/>
              <a:ea typeface="Calibri" pitchFamily="34" charset="0"/>
              <a:cs typeface="IranNastaliq" panose="02020505000000020003" pitchFamily="18" charset="0"/>
            </a:endParaRPr>
          </a:p>
          <a:p>
            <a:pPr marL="0" indent="0" algn="ctr">
              <a:lnSpc>
                <a:spcPct val="150000"/>
              </a:lnSpc>
              <a:buNone/>
            </a:pPr>
            <a:r>
              <a:rPr lang="ar-SA"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2/1-عضویت                                                                                                                                                                                                         س2)عضويت پاسداران و بسيجيان در احزاب و گروههای سیاسی چه حكمي دارد؟                                                                                                                           </a:t>
            </a:r>
            <a:endPar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marL="0" indent="0" algn="ctr">
              <a:lnSpc>
                <a:spcPct val="150000"/>
              </a:lnSpc>
              <a:buNone/>
            </a:pPr>
            <a:r>
              <a:rPr lang="ar-SA"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ج)عضويت و هواداري اعضاء نيروهاي مسلح از هرگونه حزب ، گروه و تشكل سياسي و همچنين ورود در دسته بندي هاي سياسي جايز نيست و در سپاه اگر موردي مشاهده شد لازم است به كميسيون پيگيري معرفي شود. </a:t>
            </a:r>
            <a:endPar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30551578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673100"/>
            <a:ext cx="8412802" cy="5996260"/>
          </a:xfrm>
        </p:spPr>
        <p:txBody>
          <a:bodyPr>
            <a:noAutofit/>
          </a:bodyPr>
          <a:lstStyle/>
          <a:p>
            <a:pPr marL="0" indent="0" algn="ctr">
              <a:lnSpc>
                <a:spcPct val="150000"/>
              </a:lnSpc>
              <a:buNone/>
            </a:pPr>
            <a:r>
              <a:rPr lang="ar-SA"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2/2-هواداری وطرفداری از احزاب و گروه ها                                                                                                             </a:t>
            </a:r>
            <a:endPar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marL="0" indent="0" algn="ctr">
              <a:lnSpc>
                <a:spcPct val="150000"/>
              </a:lnSpc>
              <a:buNone/>
            </a:pPr>
            <a:r>
              <a:rPr lang="ar-SA"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س3) هواداری پاسداران ازگروه هاي سياسي و مذهبي در داخل و خارج چه حکمی دارد؟                                                                                             </a:t>
            </a:r>
            <a:endParaRPr lang="en-US"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marL="0" indent="0" algn="ctr">
              <a:lnSpc>
                <a:spcPct val="150000"/>
              </a:lnSpc>
              <a:buNone/>
            </a:pPr>
            <a:r>
              <a:rPr lang="ar-SA"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r>
              <a:rPr lang="ar-SA"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ج)لازم است نهاد مقدس سپاه، سازمان بسيج و كاركنان شريف آن از هرگونه گرايش حزبي و جناحي و ورود در دسته بندي هاي سياسي و تبليغ، له و عليه نامزدها بطور جدي اجتناب كنند و در صورت مشاهده هرگونه تخلف طبق دستورالعمل "ممنوعيت ورود كاركنان به فعاليت ها و تبليغات انتخاباتي" با رعايت عدالت با آنان برخورد شود</a:t>
            </a:r>
            <a:r>
              <a:rPr lang="ar-SA"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a:t>
            </a:r>
            <a:endParaRPr lang="en-US"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marL="0" indent="0" algn="ctr">
              <a:lnSpc>
                <a:spcPct val="150000"/>
              </a:lnSpc>
              <a:buNone/>
            </a:pPr>
            <a:r>
              <a:rPr lang="ar-SA" sz="20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  </a:t>
            </a:r>
            <a:endPar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marL="0" indent="0" algn="ctr">
              <a:lnSpc>
                <a:spcPct val="150000"/>
              </a:lnSpc>
              <a:buNone/>
            </a:pPr>
            <a:r>
              <a:rPr lang="ar-SA"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س4)گرايش، طرفداري، تبليغ و دفاع بجا و بيجا از احزاب و گروهها چه حكمي دارد؟  </a:t>
            </a:r>
            <a:endPar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marL="0" indent="0" algn="ctr">
              <a:lnSpc>
                <a:spcPct val="150000"/>
              </a:lnSpc>
              <a:buNone/>
            </a:pPr>
            <a:r>
              <a:rPr lang="ar-SA"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ج)طرفداري و تبليغ از احزاب و گروهها بر اساس ماده 49 آئين نامه انضباطي در سازمان نيروهاي مسلح ممنوع مي باشد .</a:t>
            </a:r>
            <a:endParaRPr lang="en-US" sz="20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09295874"/>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p:cTn id="31"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34" dur="1000"/>
                                        <p:tgtEl>
                                          <p:spTgt spid="3">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 calcmode="lin" valueType="num">
                                      <p:cBhvr>
                                        <p:cTn id="39"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40"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41" dur="1000" fill="hold"/>
                                        <p:tgtEl>
                                          <p:spTgt spid="3">
                                            <p:txEl>
                                              <p:pRg st="4" end="4"/>
                                            </p:txEl>
                                          </p:spTgt>
                                        </p:tgtEl>
                                        <p:attrNameLst>
                                          <p:attrName>style.rotation</p:attrName>
                                        </p:attrNameLst>
                                      </p:cBhvr>
                                      <p:tavLst>
                                        <p:tav tm="0">
                                          <p:val>
                                            <p:fltVal val="90"/>
                                          </p:val>
                                        </p:tav>
                                        <p:tav tm="100000">
                                          <p:val>
                                            <p:fltVal val="0"/>
                                          </p:val>
                                        </p:tav>
                                      </p:tavLst>
                                    </p:anim>
                                    <p:animEffect transition="in" filter="fade">
                                      <p:cBhvr>
                                        <p:cTn id="42" dur="1000"/>
                                        <p:tgtEl>
                                          <p:spTgt spid="3">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 calcmode="lin" valueType="num">
                                      <p:cBhvr>
                                        <p:cTn id="47" dur="1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48" dur="1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49" dur="1000" fill="hold"/>
                                        <p:tgtEl>
                                          <p:spTgt spid="3">
                                            <p:txEl>
                                              <p:pRg st="5" end="5"/>
                                            </p:txEl>
                                          </p:spTgt>
                                        </p:tgtEl>
                                        <p:attrNameLst>
                                          <p:attrName>style.rotation</p:attrName>
                                        </p:attrNameLst>
                                      </p:cBhvr>
                                      <p:tavLst>
                                        <p:tav tm="0">
                                          <p:val>
                                            <p:fltVal val="90"/>
                                          </p:val>
                                        </p:tav>
                                        <p:tav tm="100000">
                                          <p:val>
                                            <p:fltVal val="0"/>
                                          </p:val>
                                        </p:tav>
                                      </p:tavLst>
                                    </p:anim>
                                    <p:animEffect transition="in" filter="fade">
                                      <p:cBhvr>
                                        <p:cTn id="50"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51521" y="1165493"/>
            <a:ext cx="8892480" cy="461664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36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3/2-شرکت در جلسات احزاب</a:t>
            </a:r>
            <a:endParaRPr lang="en-US" sz="36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32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س5)شركت نظاميان به عنوان مستمع و نه يك عضو و هوادار، در گردهمايي، كنفرانس و يا مجامعي كه به نوعي وابسته به يك جناح، گروه و يا حزب خاص است، از نظر شرعي و قانوني چه صورتي دارد؟</a:t>
            </a:r>
            <a:endParaRPr lang="en-US" sz="32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32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ج)بايد طبق مقررات عمل كنند.</a:t>
            </a:r>
            <a:endParaRPr lang="en-US" sz="32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118847570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44873" y="165431"/>
            <a:ext cx="8640960" cy="52091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lnSpc>
                <a:spcPct val="150000"/>
              </a:lnSpc>
            </a:pPr>
            <a:r>
              <a:rPr lang="ar-SA"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4</a:t>
            </a:r>
            <a:r>
              <a:rPr lang="ar-SA" sz="2400" dirty="0" smtClean="0"/>
              <a:t>/</a:t>
            </a:r>
            <a:r>
              <a:rPr lang="ar-SA" sz="28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2-چگونگی حفظ انقلاب اسلامی و عدم ورود در مسائل سیاسی	</a:t>
            </a:r>
            <a:endParaRPr lang="en-US" sz="28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8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س) با توجه به اينكه وظيفه و رسالت سپاه حفظ انقلاب اسلامي است و از جهتي سپاه حق ورود به مسائل سياسي ندارد اين دو چگونه قابل جمع است                                                                                                                             </a:t>
            </a:r>
            <a:endParaRPr lang="en-US" sz="28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a:p>
            <a:pPr algn="ctr" rtl="1">
              <a:lnSpc>
                <a:spcPct val="150000"/>
              </a:lnSpc>
            </a:pPr>
            <a:r>
              <a:rPr lang="ar-SA" sz="2800" b="1" dirty="0" smtClean="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rPr>
              <a:t>ج)آنچه كه نيروهاي مسلح قانوناً منع شده اند ، ورود در احزاب و گروهها ، جبهه ها و بازيهاي سياسي است كه موجب تشتت قواي مسلح خواهد شد. ولي داشتن بينش سياسي و تشخيص حق و باطل كه وظيفه اعتقادي و ديني است منعي ندارد و اين دو هيچ تناقضي  باهم ندارند.    </a:t>
            </a:r>
            <a:endParaRPr lang="en-US" sz="2800" b="1" dirty="0">
              <a:ln w="1905"/>
              <a:solidFill>
                <a:srgbClr val="0070C0"/>
              </a:solidFill>
              <a:effectLst>
                <a:innerShdw blurRad="69850" dist="43180" dir="5400000">
                  <a:srgbClr val="000000">
                    <a:alpha val="65000"/>
                  </a:srgbClr>
                </a:innerShdw>
              </a:effectLst>
              <a:latin typeface="Calibri" pitchFamily="34" charset="0"/>
              <a:ea typeface="Calibri" pitchFamily="34" charset="0"/>
              <a:cs typeface="B Nazanin" pitchFamily="2" charset="-78"/>
            </a:endParaRPr>
          </a:p>
        </p:txBody>
      </p:sp>
    </p:spTree>
    <p:extLst>
      <p:ext uri="{BB962C8B-B14F-4D97-AF65-F5344CB8AC3E}">
        <p14:creationId xmlns:p14="http://schemas.microsoft.com/office/powerpoint/2010/main" val="273113504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5854</TotalTime>
  <Words>2565</Words>
  <Application>Microsoft Office PowerPoint</Application>
  <PresentationFormat>On-screen Show (4:3)</PresentationFormat>
  <Paragraphs>167</Paragraphs>
  <Slides>43</Slides>
  <Notes>43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43</vt:i4>
      </vt:variant>
    </vt:vector>
  </HeadingPairs>
  <TitlesOfParts>
    <vt:vector size="51" baseType="lpstr">
      <vt:lpstr>Arial</vt:lpstr>
      <vt:lpstr>B Nazanin</vt:lpstr>
      <vt:lpstr>B Titr</vt:lpstr>
      <vt:lpstr>Calibri</vt:lpstr>
      <vt:lpstr>IranNastaliq</vt:lpstr>
      <vt:lpstr>Tahoma</vt:lpstr>
      <vt:lpstr>Times New Roman</vt:lpstr>
      <vt:lpstr>Office Theme</vt:lpstr>
      <vt:lpstr>PowerPoint Presentation</vt:lpstr>
      <vt:lpstr>PowerPoint Presentation</vt:lpstr>
      <vt:lpstr>PowerPoint Presentation</vt:lpstr>
      <vt:lpstr>PowerPoint Presentation</vt:lpstr>
      <vt:lpstr>           1)اطاعت از فرمان رهبری در مسائل سیاسی س1)در مسائل سياسي آيا سرپيچي از فرمان رهبري خلاف حكم خداست؟                                                                                                                           ج)عمل به حكم ولي فقيه بر همگان حتي بر مجتهدين نيز واجب است و تخطّي از آن جايز نيست.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MRT www.Win2Farsi.com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MRT</dc:creator>
  <cp:lastModifiedBy>tsh</cp:lastModifiedBy>
  <cp:revision>605</cp:revision>
  <dcterms:created xsi:type="dcterms:W3CDTF">2010-12-13T04:41:37Z</dcterms:created>
  <dcterms:modified xsi:type="dcterms:W3CDTF">2021-10-18T04:14:57Z</dcterms:modified>
</cp:coreProperties>
</file>